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7"/>
  </p:notesMasterIdLst>
  <p:handoutMasterIdLst>
    <p:handoutMasterId r:id="rId48"/>
  </p:handoutMasterIdLst>
  <p:sldIdLst>
    <p:sldId id="256" r:id="rId2"/>
    <p:sldId id="266" r:id="rId3"/>
    <p:sldId id="357" r:id="rId4"/>
    <p:sldId id="376" r:id="rId5"/>
    <p:sldId id="378" r:id="rId6"/>
    <p:sldId id="377" r:id="rId7"/>
    <p:sldId id="415" r:id="rId8"/>
    <p:sldId id="416" r:id="rId9"/>
    <p:sldId id="417" r:id="rId10"/>
    <p:sldId id="379" r:id="rId11"/>
    <p:sldId id="380" r:id="rId12"/>
    <p:sldId id="381" r:id="rId13"/>
    <p:sldId id="382" r:id="rId14"/>
    <p:sldId id="383" r:id="rId15"/>
    <p:sldId id="385" r:id="rId16"/>
    <p:sldId id="402" r:id="rId17"/>
    <p:sldId id="384" r:id="rId18"/>
    <p:sldId id="386" r:id="rId19"/>
    <p:sldId id="387" r:id="rId20"/>
    <p:sldId id="388" r:id="rId21"/>
    <p:sldId id="389" r:id="rId22"/>
    <p:sldId id="390" r:id="rId23"/>
    <p:sldId id="391" r:id="rId24"/>
    <p:sldId id="393" r:id="rId25"/>
    <p:sldId id="396" r:id="rId26"/>
    <p:sldId id="404" r:id="rId27"/>
    <p:sldId id="406" r:id="rId28"/>
    <p:sldId id="405" r:id="rId29"/>
    <p:sldId id="403" r:id="rId30"/>
    <p:sldId id="407" r:id="rId31"/>
    <p:sldId id="394" r:id="rId32"/>
    <p:sldId id="395" r:id="rId33"/>
    <p:sldId id="397" r:id="rId34"/>
    <p:sldId id="398" r:id="rId35"/>
    <p:sldId id="399" r:id="rId36"/>
    <p:sldId id="400" r:id="rId37"/>
    <p:sldId id="401" r:id="rId38"/>
    <p:sldId id="408" r:id="rId39"/>
    <p:sldId id="409" r:id="rId40"/>
    <p:sldId id="410" r:id="rId41"/>
    <p:sldId id="411" r:id="rId42"/>
    <p:sldId id="412" r:id="rId43"/>
    <p:sldId id="413" r:id="rId44"/>
    <p:sldId id="414" r:id="rId45"/>
    <p:sldId id="283"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36" autoAdjust="0"/>
    <p:restoredTop sz="94660"/>
  </p:normalViewPr>
  <p:slideViewPr>
    <p:cSldViewPr>
      <p:cViewPr varScale="1">
        <p:scale>
          <a:sx n="64" d="100"/>
          <a:sy n="64" d="100"/>
        </p:scale>
        <p:origin x="-12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329A60-3CD4-4621-A9EB-0EA348FBD664}" type="datetimeFigureOut">
              <a:rPr lang="en-US" smtClean="0"/>
              <a:pPr/>
              <a:t>21-Jan-20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A19131-8149-4DD3-8055-5B1289DFD4F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093DC9-9D49-4812-88DC-38A75F59195C}" type="datetimeFigureOut">
              <a:rPr lang="en-US" smtClean="0"/>
              <a:pPr/>
              <a:t>21-Jan-20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DE206-A0B4-422B-85F9-C38EDCE2FE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8806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8806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D0C5F3E7-5D34-4FA1-90D0-8663FF7CE593}"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3235E97-532A-482F-8D7C-1C30FBDDF4F2}"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CC9284D-AAB8-484C-BE9A-1BE8B574350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9EADC65-AFA0-408C-98C8-7D29DCB14593}"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3F47F9C-92AD-4BE1-BDB4-4456C2A5F150}"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6FD2AFE0-B708-4446-AF3B-6EC3E8921BD8}"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DADF8A68-77CC-47DA-9C31-87AEF0CF6139}"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28E2B9A6-34C7-4B8A-A9EF-8D219F3DC72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031CDF47-FBC9-49C8-B876-6255202756CC}"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9793ABFE-4983-4096-809D-6A49BA5E429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1F8EC70-EF6E-4386-9598-F7F5C49030E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704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704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8704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IN"/>
          </a:p>
        </p:txBody>
      </p:sp>
      <p:sp>
        <p:nvSpPr>
          <p:cNvPr id="8704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8704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8704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mn-lt"/>
              </a:defRPr>
            </a:lvl1pPr>
          </a:lstStyle>
          <a:p>
            <a:pPr>
              <a:defRPr/>
            </a:pPr>
            <a:fld id="{51D0BC1C-EE9B-426B-B87A-C3A6196430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fade">
                                      <p:cBhvr>
                                        <p:cTn id="12" dur="2000"/>
                                        <p:tgtEl>
                                          <p:spTgt spid="870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animEffect transition="in" filter="fade">
                                      <p:cBhvr>
                                        <p:cTn id="15" dur="2000"/>
                                        <p:tgtEl>
                                          <p:spTgt spid="870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7043">
                                            <p:txEl>
                                              <p:pRg st="2" end="2"/>
                                            </p:txEl>
                                          </p:spTgt>
                                        </p:tgtEl>
                                        <p:attrNameLst>
                                          <p:attrName>style.visibility</p:attrName>
                                        </p:attrNameLst>
                                      </p:cBhvr>
                                      <p:to>
                                        <p:strVal val="visible"/>
                                      </p:to>
                                    </p:set>
                                    <p:animEffect transition="in" filter="fade">
                                      <p:cBhvr>
                                        <p:cTn id="18" dur="2000"/>
                                        <p:tgtEl>
                                          <p:spTgt spid="870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7043">
                                            <p:txEl>
                                              <p:pRg st="3" end="3"/>
                                            </p:txEl>
                                          </p:spTgt>
                                        </p:tgtEl>
                                        <p:attrNameLst>
                                          <p:attrName>style.visibility</p:attrName>
                                        </p:attrNameLst>
                                      </p:cBhvr>
                                      <p:to>
                                        <p:strVal val="visible"/>
                                      </p:to>
                                    </p:set>
                                    <p:animEffect transition="in" filter="fade">
                                      <p:cBhvr>
                                        <p:cTn id="21" dur="2000"/>
                                        <p:tgtEl>
                                          <p:spTgt spid="870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7043">
                                            <p:txEl>
                                              <p:pRg st="4" end="4"/>
                                            </p:txEl>
                                          </p:spTgt>
                                        </p:tgtEl>
                                        <p:attrNameLst>
                                          <p:attrName>style.visibility</p:attrName>
                                        </p:attrNameLst>
                                      </p:cBhvr>
                                      <p:to>
                                        <p:strVal val="visible"/>
                                      </p:to>
                                    </p:set>
                                    <p:animEffect transition="in" filter="fade">
                                      <p:cBhvr>
                                        <p:cTn id="24" dur="20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tmplLst>
          <p:tmpl lvl="1">
            <p:tnLst>
              <p:par>
                <p:cTn presetID="10" presetClass="entr" presetSubtype="0" fill="hold" nodeType="click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Lst>
      </p:bldP>
    </p:bld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371600"/>
            <a:ext cx="7696200" cy="838200"/>
          </a:xfrm>
        </p:spPr>
        <p:txBody>
          <a:bodyPr/>
          <a:lstStyle/>
          <a:p>
            <a:pPr eaLnBrk="1" hangingPunct="1"/>
            <a:endParaRPr lang="en-US" sz="3600" b="1" u="sng" dirty="0">
              <a:latin typeface="Bookman Old Style" pitchFamily="18" charset="0"/>
            </a:endParaRPr>
          </a:p>
        </p:txBody>
      </p:sp>
      <p:sp>
        <p:nvSpPr>
          <p:cNvPr id="3075" name="Rectangle 3"/>
          <p:cNvSpPr>
            <a:spLocks noGrp="1" noChangeArrowheads="1"/>
          </p:cNvSpPr>
          <p:nvPr>
            <p:ph type="subTitle" idx="1"/>
          </p:nvPr>
        </p:nvSpPr>
        <p:spPr>
          <a:xfrm>
            <a:off x="838200" y="2667000"/>
            <a:ext cx="7620000" cy="3200400"/>
          </a:xfrm>
        </p:spPr>
        <p:txBody>
          <a:bodyPr/>
          <a:lstStyle/>
          <a:p>
            <a:pPr algn="ctr" eaLnBrk="1" hangingPunct="1"/>
            <a:r>
              <a:rPr lang="en-US" sz="4400" b="1" dirty="0">
                <a:solidFill>
                  <a:srgbClr val="7030A0"/>
                </a:solidFill>
                <a:latin typeface="Bookman Old Style" pitchFamily="18" charset="0"/>
              </a:rPr>
              <a:t>COMPASSIONATE</a:t>
            </a:r>
          </a:p>
          <a:p>
            <a:pPr algn="ctr" eaLnBrk="1" hangingPunct="1"/>
            <a:r>
              <a:rPr lang="en-US" sz="4400" b="1" dirty="0">
                <a:solidFill>
                  <a:srgbClr val="7030A0"/>
                </a:solidFill>
                <a:latin typeface="Bookman Old Style" pitchFamily="18" charset="0"/>
              </a:rPr>
              <a:t>APPOINTMENT</a:t>
            </a:r>
          </a:p>
          <a:p>
            <a:pPr algn="ctr" eaLnBrk="1" hangingPunct="1"/>
            <a:r>
              <a:rPr lang="en-US" sz="4400" b="1" dirty="0">
                <a:latin typeface="Bookman Old Style" pitchFamily="18" charset="0"/>
              </a:rPr>
              <a:t/>
            </a:r>
            <a:br>
              <a:rPr lang="en-US" sz="4400" b="1" dirty="0">
                <a:latin typeface="Bookman Old Style" pitchFamily="18" charset="0"/>
              </a:rPr>
            </a:br>
            <a:endParaRPr lang="en-US" sz="4400" dirty="0"/>
          </a:p>
        </p:txBody>
      </p:sp>
      <p:sp>
        <p:nvSpPr>
          <p:cNvPr id="4" name="Slide Number Placeholder 3"/>
          <p:cNvSpPr>
            <a:spLocks noGrp="1"/>
          </p:cNvSpPr>
          <p:nvPr>
            <p:ph type="sldNum" sz="quarter" idx="12"/>
          </p:nvPr>
        </p:nvSpPr>
        <p:spPr/>
        <p:txBody>
          <a:bodyPr/>
          <a:lstStyle/>
          <a:p>
            <a:pPr>
              <a:defRPr/>
            </a:pPr>
            <a:fld id="{D0C5F3E7-5D34-4FA1-90D0-8663FF7CE593}"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SUBJECT ALLOCATION</a:t>
            </a:r>
          </a:p>
        </p:txBody>
      </p:sp>
      <p:sp>
        <p:nvSpPr>
          <p:cNvPr id="4099" name="Rectangle 3"/>
          <p:cNvSpPr>
            <a:spLocks noGrp="1" noChangeArrowheads="1"/>
          </p:cNvSpPr>
          <p:nvPr>
            <p:ph type="body" idx="1"/>
          </p:nvPr>
        </p:nvSpPr>
        <p:spPr/>
        <p:txBody>
          <a:bodyPr/>
          <a:lstStyle/>
          <a:p>
            <a:endParaRPr lang="en-US" sz="2200" dirty="0">
              <a:latin typeface="Bookman Old Style" pitchFamily="18" charset="0"/>
            </a:endParaRPr>
          </a:p>
          <a:p>
            <a:pPr algn="just"/>
            <a:r>
              <a:rPr lang="en-US" sz="2200" b="1" dirty="0">
                <a:solidFill>
                  <a:srgbClr val="7030A0"/>
                </a:solidFill>
                <a:latin typeface="Bookman Old Style" pitchFamily="18" charset="0"/>
              </a:rPr>
              <a:t>Compassionate appointment </a:t>
            </a:r>
            <a:r>
              <a:rPr lang="en-US" sz="2200" dirty="0">
                <a:latin typeface="Bookman Old Style" pitchFamily="18" charset="0"/>
              </a:rPr>
              <a:t>: Allocated to DP&amp;AR as per the Government of Mizoram (Allocation of Business) Rules, 2019. Item number 13 in the 27</a:t>
            </a:r>
            <a:r>
              <a:rPr lang="en-US" sz="2200" baseline="30000" dirty="0">
                <a:latin typeface="Bookman Old Style" pitchFamily="18" charset="0"/>
              </a:rPr>
              <a:t>th</a:t>
            </a:r>
            <a:r>
              <a:rPr lang="en-US" sz="2200" dirty="0">
                <a:latin typeface="Bookman Old Style" pitchFamily="18" charset="0"/>
              </a:rPr>
              <a:t> Schedule</a:t>
            </a:r>
          </a:p>
          <a:p>
            <a:pPr algn="just"/>
            <a:endParaRPr lang="en-US" sz="2200" dirty="0">
              <a:latin typeface="Bookman Old Style" pitchFamily="18" charset="0"/>
            </a:endParaRPr>
          </a:p>
          <a:p>
            <a:pPr algn="just"/>
            <a:r>
              <a:rPr lang="en-US" sz="2200" dirty="0">
                <a:latin typeface="Bookman Old Style" pitchFamily="18" charset="0"/>
              </a:rPr>
              <a:t>Instructions on the subject matter issued by DP&amp;AR on:-</a:t>
            </a:r>
          </a:p>
          <a:p>
            <a:pPr algn="just">
              <a:buFont typeface="Wingdings" pitchFamily="2" charset="2"/>
              <a:buChar char="ü"/>
            </a:pPr>
            <a:r>
              <a:rPr lang="en-US" sz="2200" dirty="0">
                <a:latin typeface="Bookman Old Style" pitchFamily="18" charset="0"/>
              </a:rPr>
              <a:t>16.04.2010</a:t>
            </a:r>
          </a:p>
          <a:p>
            <a:pPr algn="just">
              <a:buFont typeface="Wingdings" pitchFamily="2" charset="2"/>
              <a:buChar char="ü"/>
            </a:pPr>
            <a:r>
              <a:rPr lang="en-US" sz="2200" dirty="0">
                <a:latin typeface="Bookman Old Style" pitchFamily="18" charset="0"/>
              </a:rPr>
              <a:t>25.10.2010</a:t>
            </a:r>
          </a:p>
          <a:p>
            <a:pPr algn="just">
              <a:buFont typeface="Wingdings" pitchFamily="2" charset="2"/>
              <a:buChar char="ü"/>
            </a:pPr>
            <a:r>
              <a:rPr lang="en-US" sz="2200" dirty="0">
                <a:latin typeface="Bookman Old Style" pitchFamily="18" charset="0"/>
              </a:rPr>
              <a:t>13.08.2014</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POSTS TO WHICH APPLICABLE</a:t>
            </a:r>
          </a:p>
        </p:txBody>
      </p:sp>
      <p:sp>
        <p:nvSpPr>
          <p:cNvPr id="4099" name="Rectangle 3"/>
          <p:cNvSpPr>
            <a:spLocks noGrp="1" noChangeArrowheads="1"/>
          </p:cNvSpPr>
          <p:nvPr>
            <p:ph type="body" idx="1"/>
          </p:nvPr>
        </p:nvSpPr>
        <p:spPr/>
        <p:txBody>
          <a:bodyPr/>
          <a:lstStyle/>
          <a:p>
            <a:endParaRPr lang="en-US" sz="2200" dirty="0">
              <a:latin typeface="Bookman Old Style" pitchFamily="18" charset="0"/>
            </a:endParaRPr>
          </a:p>
          <a:p>
            <a:r>
              <a:rPr lang="en-US" sz="2200" dirty="0">
                <a:latin typeface="Bookman Old Style" pitchFamily="18" charset="0"/>
              </a:rPr>
              <a:t>Compassionate appointment applicable to:-</a:t>
            </a:r>
          </a:p>
          <a:p>
            <a:pPr>
              <a:buNone/>
            </a:pPr>
            <a:endParaRPr lang="en-US" sz="2200" dirty="0">
              <a:latin typeface="Bookman Old Style" pitchFamily="18" charset="0"/>
            </a:endParaRPr>
          </a:p>
          <a:p>
            <a:pPr>
              <a:buFont typeface="Wingdings" pitchFamily="2" charset="2"/>
              <a:buChar char="ü"/>
            </a:pPr>
            <a:r>
              <a:rPr lang="en-US" sz="2200" dirty="0">
                <a:latin typeface="Bookman Old Style" pitchFamily="18" charset="0"/>
              </a:rPr>
              <a:t>Group ‘C’ posts</a:t>
            </a:r>
          </a:p>
          <a:p>
            <a:pPr>
              <a:buFont typeface="Wingdings" pitchFamily="2" charset="2"/>
              <a:buChar char="ü"/>
            </a:pPr>
            <a:r>
              <a:rPr lang="en-US" sz="2200" dirty="0">
                <a:latin typeface="Bookman Old Style" pitchFamily="18" charset="0"/>
              </a:rPr>
              <a:t>Group ‘D’ posts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ELIGIBILITY</a:t>
            </a:r>
          </a:p>
        </p:txBody>
      </p:sp>
      <p:sp>
        <p:nvSpPr>
          <p:cNvPr id="4099" name="Rectangle 3"/>
          <p:cNvSpPr>
            <a:spLocks noGrp="1" noChangeArrowheads="1"/>
          </p:cNvSpPr>
          <p:nvPr>
            <p:ph type="body" idx="1"/>
          </p:nvPr>
        </p:nvSpPr>
        <p:spPr/>
        <p:txBody>
          <a:bodyPr/>
          <a:lstStyle/>
          <a:p>
            <a:endParaRPr lang="en-US" sz="2200" dirty="0">
              <a:latin typeface="Bookman Old Style" pitchFamily="18" charset="0"/>
            </a:endParaRPr>
          </a:p>
          <a:p>
            <a:pPr algn="just"/>
            <a:r>
              <a:rPr lang="en-US" sz="2200" dirty="0">
                <a:latin typeface="Bookman Old Style" pitchFamily="18" charset="0"/>
              </a:rPr>
              <a:t>The family is indigent and deserves immediate assistance for relief from financial destitution; and</a:t>
            </a:r>
          </a:p>
          <a:p>
            <a:pPr algn="just"/>
            <a:endParaRPr lang="en-US" sz="2200" dirty="0">
              <a:latin typeface="Bookman Old Style" pitchFamily="18" charset="0"/>
            </a:endParaRPr>
          </a:p>
          <a:p>
            <a:pPr algn="just"/>
            <a:r>
              <a:rPr lang="en-US" sz="2200" dirty="0">
                <a:latin typeface="Bookman Old Style" pitchFamily="18" charset="0"/>
              </a:rPr>
              <a:t>Applicant for compassionate appointment should be eligible and suitable for the post in all respects under the provisions of the relevant recruitment rules.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EXEMPTIONS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Compassionate appointments are exempted from observance of the following :-</a:t>
            </a:r>
          </a:p>
          <a:p>
            <a:endParaRPr lang="en-US" sz="2200" dirty="0">
              <a:latin typeface="Bookman Old Style" pitchFamily="18" charset="0"/>
            </a:endParaRPr>
          </a:p>
          <a:p>
            <a:pPr algn="just">
              <a:buFont typeface="Wingdings" pitchFamily="2" charset="2"/>
              <a:buChar char="ü"/>
            </a:pPr>
            <a:r>
              <a:rPr lang="en-US" sz="2200" dirty="0">
                <a:latin typeface="Bookman Old Style" pitchFamily="18" charset="0"/>
              </a:rPr>
              <a:t>Normal recruitment procedure i.e. advertisement of vacancies, notification of vacancies to Employment Exchange, etc.</a:t>
            </a:r>
          </a:p>
          <a:p>
            <a:pPr>
              <a:buFont typeface="Wingdings" pitchFamily="2" charset="2"/>
              <a:buChar char="ü"/>
            </a:pPr>
            <a:endParaRPr lang="en-US" sz="2200" dirty="0">
              <a:latin typeface="Bookman Old Style" pitchFamily="18" charset="0"/>
            </a:endParaRPr>
          </a:p>
          <a:p>
            <a:pPr algn="just">
              <a:buFont typeface="Wingdings" pitchFamily="2" charset="2"/>
              <a:buChar char="ü"/>
            </a:pPr>
            <a:r>
              <a:rPr lang="en-US" sz="2200" dirty="0">
                <a:latin typeface="Bookman Old Style" pitchFamily="18" charset="0"/>
              </a:rPr>
              <a:t>General ban on filling up of posts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RELAXATIONS</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Upper age limit could be relaxed wherever found to be necessary. The lower age limit should, however, in no case be relaxed below 18 years of age.</a:t>
            </a:r>
          </a:p>
          <a:p>
            <a:pPr algn="just"/>
            <a:endParaRPr lang="en-US" sz="2200" dirty="0">
              <a:latin typeface="Bookman Old Style" pitchFamily="18" charset="0"/>
            </a:endParaRPr>
          </a:p>
          <a:p>
            <a:pPr algn="just"/>
            <a:r>
              <a:rPr lang="en-US" sz="2200" dirty="0">
                <a:latin typeface="Bookman Old Style" pitchFamily="18" charset="0"/>
              </a:rPr>
              <a:t>Age eligibility shall be determined with reference to the </a:t>
            </a:r>
            <a:r>
              <a:rPr lang="en-US" sz="2200" b="1" i="1" dirty="0">
                <a:solidFill>
                  <a:srgbClr val="7030A0"/>
                </a:solidFill>
                <a:latin typeface="Bookman Old Style" pitchFamily="18" charset="0"/>
              </a:rPr>
              <a:t>date of application </a:t>
            </a:r>
            <a:r>
              <a:rPr lang="en-US" sz="2200" dirty="0">
                <a:latin typeface="Bookman Old Style" pitchFamily="18" charset="0"/>
              </a:rPr>
              <a:t>and not the date of appointment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DETERMINATION OF VACANCIES</a:t>
            </a:r>
          </a:p>
        </p:txBody>
      </p:sp>
      <p:sp>
        <p:nvSpPr>
          <p:cNvPr id="4099" name="Rectangle 3"/>
          <p:cNvSpPr>
            <a:spLocks noGrp="1" noChangeArrowheads="1"/>
          </p:cNvSpPr>
          <p:nvPr>
            <p:ph type="body" idx="1"/>
          </p:nvPr>
        </p:nvSpPr>
        <p:spPr/>
        <p:txBody>
          <a:bodyPr/>
          <a:lstStyle/>
          <a:p>
            <a:pPr algn="just"/>
            <a:r>
              <a:rPr lang="en-US" sz="2200" b="1" i="1" dirty="0">
                <a:solidFill>
                  <a:srgbClr val="7030A0"/>
                </a:solidFill>
                <a:latin typeface="Bookman Old Style" pitchFamily="18" charset="0"/>
              </a:rPr>
              <a:t>Ceiling limit of 5% </a:t>
            </a:r>
            <a:r>
              <a:rPr lang="en-US" sz="2200" dirty="0">
                <a:latin typeface="Bookman Old Style" pitchFamily="18" charset="0"/>
              </a:rPr>
              <a:t>to be worked out with reference to the total sanctioned posts in Group ‘C’ and Group ‘D’ posts which is to be debited against direct recruitment quota in the relevant RR [vide OM No.A.12012/1/2006-P&amp;AR (GSW) </a:t>
            </a:r>
            <a:r>
              <a:rPr lang="en-US" sz="2200" dirty="0" err="1">
                <a:latin typeface="Bookman Old Style" pitchFamily="18" charset="0"/>
              </a:rPr>
              <a:t>dt</a:t>
            </a:r>
            <a:r>
              <a:rPr lang="en-US" sz="2200" dirty="0">
                <a:latin typeface="Bookman Old Style" pitchFamily="18" charset="0"/>
              </a:rPr>
              <a:t>. 25.10.2010]</a:t>
            </a:r>
          </a:p>
          <a:p>
            <a:pPr algn="just"/>
            <a:endParaRPr lang="en-US" sz="2200" dirty="0">
              <a:latin typeface="Bookman Old Style" pitchFamily="18" charset="0"/>
            </a:endParaRPr>
          </a:p>
          <a:p>
            <a:pPr algn="just"/>
            <a:r>
              <a:rPr lang="en-US" sz="2200" dirty="0">
                <a:latin typeface="Bookman Old Style" pitchFamily="18" charset="0"/>
              </a:rPr>
              <a:t>Only Group ‘C’ posts should be grouped together for calculating the ceiling limit of 5% for Group ‘C’ posts [vide OM No.A.12012/1/2006-P&amp;AR (GSW) </a:t>
            </a:r>
            <a:r>
              <a:rPr lang="en-US" sz="2200" dirty="0" err="1">
                <a:latin typeface="Bookman Old Style" pitchFamily="18" charset="0"/>
              </a:rPr>
              <a:t>dt</a:t>
            </a:r>
            <a:r>
              <a:rPr lang="en-US" sz="2200" dirty="0">
                <a:latin typeface="Bookman Old Style" pitchFamily="18" charset="0"/>
              </a:rPr>
              <a:t>. 13.08.2014]</a:t>
            </a:r>
          </a:p>
          <a:p>
            <a:pPr algn="just"/>
            <a:endParaRPr lang="en-US" sz="2200" dirty="0">
              <a:latin typeface="Bookman Old Style" pitchFamily="18" charset="0"/>
            </a:endParaRPr>
          </a:p>
          <a:p>
            <a:pPr algn="just"/>
            <a:r>
              <a:rPr lang="en-US" sz="2200" dirty="0">
                <a:latin typeface="Bookman Old Style" pitchFamily="18" charset="0"/>
              </a:rPr>
              <a:t>Similar is the case with Group ‘D’ posts.</a:t>
            </a: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DETERMINATION OF VACANCIES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Appointment on compassionate grounds should be made only on </a:t>
            </a:r>
            <a:r>
              <a:rPr lang="en-US" sz="2200" b="1" i="1" dirty="0">
                <a:solidFill>
                  <a:srgbClr val="7030A0"/>
                </a:solidFill>
                <a:latin typeface="Bookman Old Style" pitchFamily="18" charset="0"/>
              </a:rPr>
              <a:t>regular basis </a:t>
            </a:r>
            <a:r>
              <a:rPr lang="en-US" sz="2200" dirty="0">
                <a:latin typeface="Bookman Old Style" pitchFamily="18" charset="0"/>
              </a:rPr>
              <a:t>and that too only if regular vacancies meant for that purpose are available.</a:t>
            </a:r>
          </a:p>
          <a:p>
            <a:pPr algn="just"/>
            <a:endParaRPr lang="en-US" sz="2200" dirty="0">
              <a:latin typeface="Bookman Old Style" pitchFamily="18" charset="0"/>
            </a:endParaRPr>
          </a:p>
          <a:p>
            <a:pPr algn="just"/>
            <a:r>
              <a:rPr lang="en-US" sz="2200" dirty="0">
                <a:latin typeface="Bookman Old Style" pitchFamily="18" charset="0"/>
              </a:rPr>
              <a:t>The ceiling of 5% for making compassionate appointment should NOT be exceeded by </a:t>
            </a:r>
            <a:r>
              <a:rPr lang="en-US" sz="2200" dirty="0" err="1">
                <a:latin typeface="Bookman Old Style" pitchFamily="18" charset="0"/>
              </a:rPr>
              <a:t>utilising</a:t>
            </a:r>
            <a:r>
              <a:rPr lang="en-US" sz="2200" dirty="0">
                <a:latin typeface="Bookman Old Style" pitchFamily="18" charset="0"/>
              </a:rPr>
              <a:t> any other vacancy e.g. sports quota vacancy, etc.</a:t>
            </a:r>
          </a:p>
          <a:p>
            <a:pPr algn="just"/>
            <a:endParaRPr lang="en-US" sz="2200" dirty="0">
              <a:latin typeface="Bookman Old Style" pitchFamily="18" charset="0"/>
            </a:endParaRPr>
          </a:p>
          <a:p>
            <a:pPr algn="just"/>
            <a:r>
              <a:rPr lang="en-US" sz="2200" dirty="0">
                <a:latin typeface="Bookman Old Style" pitchFamily="18" charset="0"/>
              </a:rPr>
              <a:t>For the purpose of calculation of vacancies, fraction of a vacancy either half or exceeding half but less than one may be taken as one vacancy.</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16</a:t>
            </a:fld>
            <a:endParaRPr lang="en-US"/>
          </a:p>
        </p:txBody>
      </p:sp>
    </p:spTree>
    <p:extLst>
      <p:ext uri="{BB962C8B-B14F-4D97-AF65-F5344CB8AC3E}">
        <p14:creationId xmlns:p14="http://schemas.microsoft.com/office/powerpoint/2010/main" xmlns="" val="29858218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TIME LIMIT</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Any application for compassionate appointment is to be considered </a:t>
            </a:r>
            <a:r>
              <a:rPr lang="en-US" sz="2200" b="1" i="1" dirty="0">
                <a:solidFill>
                  <a:srgbClr val="7030A0"/>
                </a:solidFill>
                <a:latin typeface="Bookman Old Style" pitchFamily="18" charset="0"/>
              </a:rPr>
              <a:t>without any time limit </a:t>
            </a:r>
            <a:r>
              <a:rPr lang="en-US" sz="2200" dirty="0">
                <a:latin typeface="Bookman Old Style" pitchFamily="18" charset="0"/>
              </a:rPr>
              <a:t>in respect of genuine and deserving cases and decision taken on merit in each case [vide OM No.A.12012/1/2006-P&amp;AR (GSW) </a:t>
            </a:r>
            <a:r>
              <a:rPr lang="en-US" sz="2200" dirty="0" err="1">
                <a:latin typeface="Bookman Old Style" pitchFamily="18" charset="0"/>
              </a:rPr>
              <a:t>dt</a:t>
            </a:r>
            <a:r>
              <a:rPr lang="en-US" sz="2200" dirty="0">
                <a:latin typeface="Bookman Old Style" pitchFamily="18" charset="0"/>
              </a:rPr>
              <a:t>. 13.08.2014]</a:t>
            </a:r>
          </a:p>
          <a:p>
            <a:pPr algn="just"/>
            <a:endParaRPr lang="en-US" sz="2200" dirty="0">
              <a:latin typeface="Bookman Old Style" pitchFamily="18" charset="0"/>
            </a:endParaRPr>
          </a:p>
          <a:p>
            <a:pPr algn="just"/>
            <a:r>
              <a:rPr lang="en-US" sz="2200" dirty="0">
                <a:latin typeface="Bookman Old Style" pitchFamily="18" charset="0"/>
              </a:rPr>
              <a:t>Earlier, there was a time limit of 3 years for compassionate appointment</a:t>
            </a:r>
          </a:p>
          <a:p>
            <a:pPr algn="just"/>
            <a:endParaRPr lang="en-US" sz="2200" dirty="0">
              <a:latin typeface="Bookman Old Style" pitchFamily="18" charset="0"/>
            </a:endParaRP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BELATED REQUESTS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Departments can consider belated requests for compassionate appointment even when the death or retirement on medical grounds of a Government servant took place long back, say five years or so.</a:t>
            </a:r>
          </a:p>
          <a:p>
            <a:pPr algn="just"/>
            <a:endParaRPr lang="en-US" sz="2200" dirty="0">
              <a:latin typeface="Bookman Old Style" pitchFamily="18" charset="0"/>
            </a:endParaRPr>
          </a:p>
          <a:p>
            <a:pPr algn="just"/>
            <a:r>
              <a:rPr lang="en-US" sz="2200" dirty="0">
                <a:latin typeface="Bookman Old Style" pitchFamily="18" charset="0"/>
              </a:rPr>
              <a:t>But department should keep in mind that the concept of </a:t>
            </a:r>
            <a:r>
              <a:rPr lang="en-US" sz="2200" b="1" i="1" dirty="0">
                <a:solidFill>
                  <a:srgbClr val="7030A0"/>
                </a:solidFill>
                <a:latin typeface="Bookman Old Style" pitchFamily="18" charset="0"/>
              </a:rPr>
              <a:t>compassionate</a:t>
            </a:r>
            <a:r>
              <a:rPr lang="en-US" sz="2200" dirty="0">
                <a:latin typeface="Bookman Old Style" pitchFamily="18" charset="0"/>
              </a:rPr>
              <a:t> </a:t>
            </a:r>
            <a:r>
              <a:rPr lang="en-US" sz="2200" b="1" i="1" dirty="0">
                <a:solidFill>
                  <a:srgbClr val="7030A0"/>
                </a:solidFill>
                <a:latin typeface="Bookman Old Style" pitchFamily="18" charset="0"/>
              </a:rPr>
              <a:t>appointment is largely related to the need for immediate assistance </a:t>
            </a:r>
            <a:r>
              <a:rPr lang="en-US" sz="2200" dirty="0">
                <a:latin typeface="Bookman Old Style" pitchFamily="18" charset="0"/>
              </a:rPr>
              <a:t>to the family of the Government servant in order to relieve it from economic distress</a:t>
            </a: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BELATED REQUESTS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The very fact that the family has been able to manage somehow all these years should normally be taken as adequate proof that the family had some dependable means of subsistence.</a:t>
            </a:r>
          </a:p>
          <a:p>
            <a:pPr algn="just"/>
            <a:endParaRPr lang="en-US" sz="2200" dirty="0">
              <a:latin typeface="Bookman Old Style" pitchFamily="18" charset="0"/>
            </a:endParaRPr>
          </a:p>
          <a:p>
            <a:pPr algn="just"/>
            <a:r>
              <a:rPr lang="en-US" sz="2200" dirty="0">
                <a:latin typeface="Bookman Old Style" pitchFamily="18" charset="0"/>
              </a:rPr>
              <a:t>Whether a request for compassionate appointment is belated or not may be decided with reference to the date of death or retirement on medical ground of a Government servant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OBJECTIVE</a:t>
            </a:r>
          </a:p>
        </p:txBody>
      </p:sp>
      <p:sp>
        <p:nvSpPr>
          <p:cNvPr id="4099" name="Rectangle 3"/>
          <p:cNvSpPr>
            <a:spLocks noGrp="1" noChangeArrowheads="1"/>
          </p:cNvSpPr>
          <p:nvPr>
            <p:ph type="body" idx="1"/>
          </p:nvPr>
        </p:nvSpPr>
        <p:spPr/>
        <p:txBody>
          <a:bodyPr/>
          <a:lstStyle/>
          <a:p>
            <a:pPr algn="just" eaLnBrk="1" hangingPunct="1"/>
            <a:endParaRPr lang="en-US" sz="2200" dirty="0">
              <a:solidFill>
                <a:schemeClr val="tx1"/>
              </a:solidFill>
              <a:latin typeface="Bookman Old Style" pitchFamily="18" charset="0"/>
            </a:endParaRPr>
          </a:p>
          <a:p>
            <a:pPr algn="just"/>
            <a:r>
              <a:rPr lang="en-US" sz="2400" dirty="0">
                <a:latin typeface="Bookman Old Style" pitchFamily="18" charset="0"/>
              </a:rPr>
              <a:t>To grant appointment on compassionate grounds to a dependent family member of a Government servant dying in harness or who is retired on medical grounds</a:t>
            </a:r>
          </a:p>
          <a:p>
            <a:pPr algn="just"/>
            <a:endParaRPr lang="en-US" sz="2200" dirty="0">
              <a:latin typeface="Bookman Old Style" pitchFamily="18" charset="0"/>
            </a:endParaRPr>
          </a:p>
          <a:p>
            <a:pPr algn="just"/>
            <a:r>
              <a:rPr lang="en-US" sz="2200" dirty="0">
                <a:latin typeface="Bookman Old Style" pitchFamily="18" charset="0"/>
              </a:rPr>
              <a:t>To relieve the family of the Government servant concerned from financial destitution and to help it get over the emergency</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RE-MARRIAGE OF WIDOW</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endParaRPr lang="en-US" sz="2200" dirty="0">
              <a:latin typeface="Bookman Old Style" pitchFamily="18" charset="0"/>
            </a:endParaRPr>
          </a:p>
          <a:p>
            <a:pPr algn="just"/>
            <a:endParaRPr lang="en-US" sz="2200" dirty="0">
              <a:latin typeface="Bookman Old Style" pitchFamily="18" charset="0"/>
            </a:endParaRPr>
          </a:p>
          <a:p>
            <a:pPr algn="just"/>
            <a:r>
              <a:rPr lang="en-US" sz="2200" dirty="0">
                <a:latin typeface="Bookman Old Style" pitchFamily="18" charset="0"/>
              </a:rPr>
              <a:t>A widow appointed on compassionate ground will be allowed to continue in service even after re-marriage</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WHERE THERE IS AN EARNING MEMBER</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In deserving cases, even where there is already an earning member in the family, a dependent family member may be considered for compassionate appointment</a:t>
            </a:r>
          </a:p>
          <a:p>
            <a:pPr algn="just"/>
            <a:r>
              <a:rPr lang="en-US" sz="2200" dirty="0">
                <a:latin typeface="Bookman Old Style" pitchFamily="18" charset="0"/>
              </a:rPr>
              <a:t>However, in such cases, following factors should be duly considered:- </a:t>
            </a:r>
          </a:p>
          <a:p>
            <a:pPr algn="just">
              <a:buFont typeface="Wingdings" pitchFamily="2" charset="2"/>
              <a:buChar char="ü"/>
            </a:pPr>
            <a:r>
              <a:rPr lang="en-US" sz="2200" dirty="0">
                <a:latin typeface="Bookman Old Style" pitchFamily="18" charset="0"/>
              </a:rPr>
              <a:t>number of dependants, </a:t>
            </a:r>
          </a:p>
          <a:p>
            <a:pPr algn="just">
              <a:buFont typeface="Wingdings" pitchFamily="2" charset="2"/>
              <a:buChar char="ü"/>
            </a:pPr>
            <a:r>
              <a:rPr lang="en-US" sz="2200" dirty="0">
                <a:latin typeface="Bookman Old Style" pitchFamily="18" charset="0"/>
              </a:rPr>
              <a:t>assets and liabilities left by the government servant, </a:t>
            </a:r>
          </a:p>
          <a:p>
            <a:pPr algn="just">
              <a:buFont typeface="Wingdings" pitchFamily="2" charset="2"/>
              <a:buChar char="ü"/>
            </a:pPr>
            <a:r>
              <a:rPr lang="en-US" sz="2200" dirty="0">
                <a:latin typeface="Bookman Old Style" pitchFamily="18" charset="0"/>
              </a:rPr>
              <a:t>income of the earning member as also his liabilities, </a:t>
            </a:r>
          </a:p>
          <a:p>
            <a:pPr algn="just">
              <a:buFont typeface="Wingdings" pitchFamily="2" charset="2"/>
              <a:buChar char="ü"/>
            </a:pPr>
            <a:r>
              <a:rPr lang="en-US" sz="2200" dirty="0">
                <a:latin typeface="Bookman Old Style" pitchFamily="18" charset="0"/>
              </a:rPr>
              <a:t>whether he should not be a source of support to other members of the family, etc. </a:t>
            </a: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MISSING GOVERNMENT SERVANT</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Cases of missing Government servants are also covered subject to the following conditions:-</a:t>
            </a:r>
          </a:p>
          <a:p>
            <a:endParaRPr lang="en-US" sz="2200" dirty="0">
              <a:latin typeface="Bookman Old Style" pitchFamily="18" charset="0"/>
            </a:endParaRPr>
          </a:p>
          <a:p>
            <a:pPr algn="just"/>
            <a:r>
              <a:rPr lang="en-US" sz="2200" dirty="0">
                <a:latin typeface="Bookman Old Style" pitchFamily="18" charset="0"/>
              </a:rPr>
              <a:t>A request can be considered only after a lapse of </a:t>
            </a:r>
            <a:r>
              <a:rPr lang="en-US" sz="2200" b="1" i="1" dirty="0">
                <a:solidFill>
                  <a:srgbClr val="7030A0"/>
                </a:solidFill>
                <a:latin typeface="Bookman Old Style" pitchFamily="18" charset="0"/>
              </a:rPr>
              <a:t>at least 2 years </a:t>
            </a:r>
            <a:r>
              <a:rPr lang="en-US" sz="2200" dirty="0">
                <a:latin typeface="Bookman Old Style" pitchFamily="18" charset="0"/>
              </a:rPr>
              <a:t>from the date from which the Government servant has been missing, provided that:</a:t>
            </a:r>
          </a:p>
          <a:p>
            <a:pPr algn="just">
              <a:buNone/>
            </a:pPr>
            <a:r>
              <a:rPr lang="en-US" sz="2200" dirty="0">
                <a:latin typeface="Bookman Old Style" pitchFamily="18" charset="0"/>
              </a:rPr>
              <a:t>	(</a:t>
            </a:r>
            <a:r>
              <a:rPr lang="en-US" sz="2200" dirty="0" err="1">
                <a:latin typeface="Bookman Old Style" pitchFamily="18" charset="0"/>
              </a:rPr>
              <a:t>i</a:t>
            </a:r>
            <a:r>
              <a:rPr lang="en-US" sz="2200" dirty="0">
                <a:latin typeface="Bookman Old Style" pitchFamily="18" charset="0"/>
              </a:rPr>
              <a:t>) an FIR to this effect has been lodged with the Police,</a:t>
            </a:r>
          </a:p>
          <a:p>
            <a:pPr algn="just">
              <a:buNone/>
            </a:pPr>
            <a:r>
              <a:rPr lang="en-US" sz="2200" dirty="0">
                <a:latin typeface="Bookman Old Style" pitchFamily="18" charset="0"/>
              </a:rPr>
              <a:t>	(ii) the missing person is not traceable, and</a:t>
            </a:r>
          </a:p>
          <a:p>
            <a:pPr algn="just">
              <a:buNone/>
            </a:pPr>
            <a:r>
              <a:rPr lang="en-US" sz="2200" dirty="0">
                <a:latin typeface="Bookman Old Style" pitchFamily="18" charset="0"/>
              </a:rPr>
              <a:t>	(iii) the competent authority feels that the case is genuine;</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MISSING GOVERNMENT SERVANT</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This benefit will NOT be applicable to the case of a Government servant:-</a:t>
            </a:r>
          </a:p>
          <a:p>
            <a:pPr algn="just">
              <a:buNone/>
            </a:pPr>
            <a:endParaRPr lang="en-US" sz="2200" dirty="0">
              <a:latin typeface="Bookman Old Style" pitchFamily="18" charset="0"/>
            </a:endParaRPr>
          </a:p>
          <a:p>
            <a:pPr algn="just">
              <a:buFont typeface="Wingdings" pitchFamily="2" charset="2"/>
              <a:buChar char="ü"/>
            </a:pPr>
            <a:r>
              <a:rPr lang="en-US" sz="2200" dirty="0">
                <a:latin typeface="Bookman Old Style" pitchFamily="18" charset="0"/>
              </a:rPr>
              <a:t>who had less than two years to retire on the date from which he has been missing; or</a:t>
            </a:r>
          </a:p>
          <a:p>
            <a:pPr algn="just">
              <a:buFont typeface="Wingdings" pitchFamily="2" charset="2"/>
              <a:buChar char="ü"/>
            </a:pPr>
            <a:r>
              <a:rPr lang="en-US" sz="2200" dirty="0">
                <a:latin typeface="Bookman Old Style" pitchFamily="18" charset="0"/>
              </a:rPr>
              <a:t>who is suspected to have committed fraud, or suspected to have joined any terrorist </a:t>
            </a:r>
            <a:r>
              <a:rPr lang="en-US" sz="2200" dirty="0" err="1">
                <a:latin typeface="Bookman Old Style" pitchFamily="18" charset="0"/>
              </a:rPr>
              <a:t>organisation</a:t>
            </a:r>
            <a:r>
              <a:rPr lang="en-US" sz="2200" dirty="0">
                <a:latin typeface="Bookman Old Style" pitchFamily="18" charset="0"/>
              </a:rPr>
              <a:t> or suspected to have gone abroad.</a:t>
            </a:r>
          </a:p>
          <a:p>
            <a:pPr algn="just">
              <a:buNone/>
            </a:pPr>
            <a:endParaRPr lang="en-US" sz="2200" dirty="0">
              <a:latin typeface="Bookman Old Style" pitchFamily="18" charset="0"/>
            </a:endParaRPr>
          </a:p>
          <a:p>
            <a:pPr algn="just"/>
            <a:r>
              <a:rPr lang="en-US" sz="2200" dirty="0">
                <a:latin typeface="Bookman Old Style" pitchFamily="18" charset="0"/>
              </a:rPr>
              <a:t>While considering such a request, the results of the Police investigation should also be taken into account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UNDERTAKING FOR MAINTENANCE OF FAMILY</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A person appointed on compassionate grounds under the scheme should give an </a:t>
            </a:r>
            <a:r>
              <a:rPr lang="en-US" sz="2200" b="1" i="1" dirty="0">
                <a:solidFill>
                  <a:srgbClr val="7030A0"/>
                </a:solidFill>
                <a:latin typeface="Bookman Old Style" pitchFamily="18" charset="0"/>
              </a:rPr>
              <a:t>undertaking in writing </a:t>
            </a:r>
            <a:r>
              <a:rPr lang="en-US" sz="2200" dirty="0">
                <a:latin typeface="Bookman Old Style" pitchFamily="18" charset="0"/>
              </a:rPr>
              <a:t>that he/she will maintain properly the other family members who were dependent on the Government servant in question</a:t>
            </a:r>
          </a:p>
          <a:p>
            <a:pPr algn="just"/>
            <a:endParaRPr lang="en-US" sz="2400" dirty="0">
              <a:latin typeface="Bookman Old Style" pitchFamily="18" charset="0"/>
            </a:endParaRPr>
          </a:p>
          <a:p>
            <a:pPr algn="just"/>
            <a:r>
              <a:rPr lang="en-US" sz="2200" dirty="0">
                <a:latin typeface="Bookman Old Style" pitchFamily="18" charset="0"/>
              </a:rPr>
              <a:t>In case it is proved subsequently (at any time) that the family members are being neglected or are not being maintained properly by him/her, his/her </a:t>
            </a:r>
            <a:r>
              <a:rPr lang="en-US" sz="2200" b="1" i="1" dirty="0">
                <a:solidFill>
                  <a:srgbClr val="7030A0"/>
                </a:solidFill>
                <a:latin typeface="Bookman Old Style" pitchFamily="18" charset="0"/>
              </a:rPr>
              <a:t>appointment may be terminated forthwith</a:t>
            </a:r>
            <a:r>
              <a:rPr lang="en-US" sz="2200" dirty="0">
                <a:latin typeface="Bookman Old Style" pitchFamily="18" charset="0"/>
              </a:rPr>
              <a: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UNDERTAKING FOR MAINTENANCE OF FAMILY</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The requirement of maintaining other family members dependent upon the government servant is to be incorporated as one of the </a:t>
            </a:r>
            <a:r>
              <a:rPr lang="en-US" sz="2200" b="1" i="1" dirty="0">
                <a:solidFill>
                  <a:srgbClr val="7030A0"/>
                </a:solidFill>
                <a:latin typeface="Bookman Old Style" pitchFamily="18" charset="0"/>
              </a:rPr>
              <a:t>additional conditions in the offer of appointment</a:t>
            </a:r>
            <a:r>
              <a:rPr lang="en-US" sz="2200" dirty="0">
                <a:latin typeface="Bookman Old Style" pitchFamily="18" charset="0"/>
              </a:rPr>
              <a:t> applicable only in the case of appointment on compassionate grounds </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25</a:t>
            </a:fld>
            <a:endParaRPr lang="en-US"/>
          </a:p>
        </p:txBody>
      </p:sp>
    </p:spTree>
    <p:extLst>
      <p:ext uri="{BB962C8B-B14F-4D97-AF65-F5344CB8AC3E}">
        <p14:creationId xmlns:p14="http://schemas.microsoft.com/office/powerpoint/2010/main" xmlns="" val="324106524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PROCEDURE</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Every department to form a </a:t>
            </a:r>
            <a:r>
              <a:rPr lang="en-US" sz="2200" b="1" i="1" dirty="0">
                <a:solidFill>
                  <a:srgbClr val="7030A0"/>
                </a:solidFill>
                <a:latin typeface="Bookman Old Style" pitchFamily="18" charset="0"/>
              </a:rPr>
              <a:t>Screening Committee </a:t>
            </a:r>
            <a:r>
              <a:rPr lang="en-US" sz="2200" dirty="0">
                <a:latin typeface="Bookman Old Style" pitchFamily="18" charset="0"/>
              </a:rPr>
              <a:t>consisting of the Head of Department, Deputy Director (Admin)/Superintendent i/c establishment and Dealing Assistant to scrutinize applications for compassionate appointment</a:t>
            </a:r>
          </a:p>
          <a:p>
            <a:pPr algn="just"/>
            <a:endParaRPr lang="en-US" sz="2200" dirty="0">
              <a:latin typeface="Bookman Old Style" pitchFamily="18" charset="0"/>
            </a:endParaRPr>
          </a:p>
          <a:p>
            <a:pPr algn="just"/>
            <a:r>
              <a:rPr lang="en-US" sz="2200" dirty="0">
                <a:latin typeface="Bookman Old Style" pitchFamily="18" charset="0"/>
              </a:rPr>
              <a:t>Due importance to be given to the </a:t>
            </a:r>
            <a:r>
              <a:rPr lang="en-US" sz="2200" b="1" i="1" dirty="0">
                <a:solidFill>
                  <a:srgbClr val="7030A0"/>
                </a:solidFill>
                <a:latin typeface="Bookman Old Style" pitchFamily="18" charset="0"/>
              </a:rPr>
              <a:t>family condition of the deceased government servant</a:t>
            </a:r>
            <a:r>
              <a:rPr lang="en-US" sz="2200" dirty="0">
                <a:latin typeface="Bookman Old Style" pitchFamily="18" charset="0"/>
              </a:rPr>
              <a:t>, available means of earning livelihood, etc.</a:t>
            </a:r>
          </a:p>
          <a:p>
            <a:pPr algn="just"/>
            <a:endParaRPr lang="en-US" sz="2200" dirty="0">
              <a:latin typeface="Bookman Old Style" pitchFamily="18" charset="0"/>
            </a:endParaRPr>
          </a:p>
          <a:p>
            <a:pPr marL="0" indent="0" algn="just">
              <a:buNone/>
            </a:pPr>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26</a:t>
            </a:fld>
            <a:endParaRPr lang="en-US"/>
          </a:p>
        </p:txBody>
      </p:sp>
    </p:spTree>
    <p:extLst>
      <p:ext uri="{BB962C8B-B14F-4D97-AF65-F5344CB8AC3E}">
        <p14:creationId xmlns:p14="http://schemas.microsoft.com/office/powerpoint/2010/main" xmlns="" val="141619203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PROCEDURE</a:t>
            </a:r>
          </a:p>
        </p:txBody>
      </p:sp>
      <p:sp>
        <p:nvSpPr>
          <p:cNvPr id="4099" name="Rectangle 3"/>
          <p:cNvSpPr>
            <a:spLocks noGrp="1" noChangeArrowheads="1"/>
          </p:cNvSpPr>
          <p:nvPr>
            <p:ph type="body" idx="1"/>
          </p:nvPr>
        </p:nvSpPr>
        <p:spPr/>
        <p:txBody>
          <a:bodyPr/>
          <a:lstStyle/>
          <a:p>
            <a:pPr algn="just"/>
            <a:r>
              <a:rPr lang="en-US" sz="2200" dirty="0" err="1">
                <a:latin typeface="Bookman Old Style" pitchFamily="18" charset="0"/>
              </a:rPr>
              <a:t>HoD</a:t>
            </a:r>
            <a:r>
              <a:rPr lang="en-US" sz="2200" dirty="0">
                <a:latin typeface="Bookman Old Style" pitchFamily="18" charset="0"/>
              </a:rPr>
              <a:t> should satisfy himself that the candidate, if appointed, will actually look after the family of the deceased government servant</a:t>
            </a:r>
          </a:p>
          <a:p>
            <a:pPr algn="just"/>
            <a:endParaRPr lang="en-US" sz="2200" dirty="0">
              <a:latin typeface="Bookman Old Style" pitchFamily="18" charset="0"/>
            </a:endParaRPr>
          </a:p>
          <a:p>
            <a:pPr algn="just"/>
            <a:r>
              <a:rPr lang="en-US" sz="2200" dirty="0">
                <a:latin typeface="Bookman Old Style" pitchFamily="18" charset="0"/>
              </a:rPr>
              <a:t>Unmarried persons, appointed on compassionate ground, should look after the family of the deceased government servant even after marriage</a:t>
            </a:r>
          </a:p>
          <a:p>
            <a:pPr algn="just"/>
            <a:endParaRPr lang="en-US" sz="2200" dirty="0">
              <a:latin typeface="Bookman Old Style" pitchFamily="18" charset="0"/>
            </a:endParaRPr>
          </a:p>
          <a:p>
            <a:pPr algn="just"/>
            <a:r>
              <a:rPr lang="en-US" sz="2200" dirty="0" err="1">
                <a:latin typeface="Bookman Old Style" pitchFamily="18" charset="0"/>
              </a:rPr>
              <a:t>HoD</a:t>
            </a:r>
            <a:r>
              <a:rPr lang="en-US" sz="2200" dirty="0">
                <a:latin typeface="Bookman Old Style" pitchFamily="18" charset="0"/>
              </a:rPr>
              <a:t> should also satisfy himself that no room is left for other claims and counter claims among other sons, daughters and near relatives of the deceased government servant</a:t>
            </a:r>
          </a:p>
          <a:p>
            <a:pPr algn="just"/>
            <a:endParaRPr lang="en-US" sz="2200" dirty="0">
              <a:latin typeface="Bookman Old Style" pitchFamily="18" charset="0"/>
            </a:endParaRPr>
          </a:p>
          <a:p>
            <a:pPr marL="0" indent="0" algn="just">
              <a:buNone/>
            </a:pPr>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27</a:t>
            </a:fld>
            <a:endParaRPr lang="en-US"/>
          </a:p>
        </p:txBody>
      </p:sp>
    </p:spTree>
    <p:extLst>
      <p:ext uri="{BB962C8B-B14F-4D97-AF65-F5344CB8AC3E}">
        <p14:creationId xmlns:p14="http://schemas.microsoft.com/office/powerpoint/2010/main" xmlns="" val="187540555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PROCEDURE</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Prior approval of DP&amp;AR (GSW) essential before making compassionate appointment</a:t>
            </a:r>
          </a:p>
          <a:p>
            <a:pPr algn="just"/>
            <a:endParaRPr lang="en-US" sz="2200" dirty="0">
              <a:latin typeface="Bookman Old Style" pitchFamily="18" charset="0"/>
            </a:endParaRPr>
          </a:p>
          <a:p>
            <a:pPr algn="just"/>
            <a:r>
              <a:rPr lang="en-US" sz="2200" dirty="0">
                <a:latin typeface="Bookman Old Style" pitchFamily="18" charset="0"/>
              </a:rPr>
              <a:t>Applicability and eligibility conditions are to be strictly adhered to with no deviations from rules, orders, etc. issued by the Government</a:t>
            </a: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28</a:t>
            </a:fld>
            <a:endParaRPr lang="en-US"/>
          </a:p>
        </p:txBody>
      </p:sp>
    </p:spTree>
    <p:extLst>
      <p:ext uri="{BB962C8B-B14F-4D97-AF65-F5344CB8AC3E}">
        <p14:creationId xmlns:p14="http://schemas.microsoft.com/office/powerpoint/2010/main" xmlns="" val="37247217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PROCEDURE</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Proposals for compassionate appointment to be accompanied by the following:-</a:t>
            </a:r>
          </a:p>
          <a:p>
            <a:pPr algn="just"/>
            <a:endParaRPr lang="en-US" sz="2200" dirty="0">
              <a:latin typeface="Bookman Old Style" pitchFamily="18" charset="0"/>
            </a:endParaRPr>
          </a:p>
          <a:p>
            <a:pPr algn="just">
              <a:buFont typeface="Wingdings" panose="05000000000000000000" pitchFamily="2" charset="2"/>
              <a:buChar char="ü"/>
            </a:pPr>
            <a:r>
              <a:rPr lang="en-US" sz="2200" b="1" i="1" dirty="0">
                <a:solidFill>
                  <a:srgbClr val="7030A0"/>
                </a:solidFill>
                <a:latin typeface="Bookman Old Style" pitchFamily="18" charset="0"/>
              </a:rPr>
              <a:t>Proforma for application </a:t>
            </a:r>
            <a:r>
              <a:rPr lang="en-US" sz="2200" dirty="0">
                <a:latin typeface="Bookman Old Style" pitchFamily="18" charset="0"/>
              </a:rPr>
              <a:t>in Part I to IV duly filled up</a:t>
            </a:r>
          </a:p>
          <a:p>
            <a:pPr algn="just">
              <a:buFont typeface="Wingdings" panose="05000000000000000000" pitchFamily="2" charset="2"/>
              <a:buChar char="ü"/>
            </a:pPr>
            <a:r>
              <a:rPr lang="en-US" sz="2200" b="1" i="1" dirty="0">
                <a:solidFill>
                  <a:srgbClr val="7030A0"/>
                </a:solidFill>
                <a:latin typeface="Bookman Old Style" pitchFamily="18" charset="0"/>
              </a:rPr>
              <a:t>Minutes of meeting </a:t>
            </a:r>
            <a:r>
              <a:rPr lang="en-US" sz="2200" dirty="0">
                <a:latin typeface="Bookman Old Style" pitchFamily="18" charset="0"/>
              </a:rPr>
              <a:t>of the Screening Committee constituted for the purpose</a:t>
            </a:r>
          </a:p>
          <a:p>
            <a:pPr algn="just">
              <a:buFont typeface="Wingdings" panose="05000000000000000000" pitchFamily="2" charset="2"/>
              <a:buChar char="ü"/>
            </a:pPr>
            <a:r>
              <a:rPr lang="en-US" sz="2200" b="1" i="1" dirty="0">
                <a:solidFill>
                  <a:srgbClr val="7030A0"/>
                </a:solidFill>
                <a:latin typeface="Bookman Old Style" pitchFamily="18" charset="0"/>
              </a:rPr>
              <a:t>Spot verification report</a:t>
            </a:r>
            <a:r>
              <a:rPr lang="en-US" sz="2200" dirty="0">
                <a:latin typeface="Bookman Old Style" pitchFamily="18" charset="0"/>
              </a:rPr>
              <a:t> on the applicant(s) showing the number of dependents, assets and liabilities, whether or not there are earning member in the family, etc.</a:t>
            </a:r>
          </a:p>
          <a:p>
            <a:pPr marL="0" indent="0" algn="just">
              <a:buNone/>
            </a:pPr>
            <a:endParaRPr lang="en-US" sz="2200" dirty="0">
              <a:latin typeface="Bookman Old Style" pitchFamily="18" charset="0"/>
            </a:endParaRPr>
          </a:p>
          <a:p>
            <a:pPr algn="just"/>
            <a:endParaRPr lang="en-US" sz="2200" dirty="0">
              <a:latin typeface="Bookman Old Style" pitchFamily="18" charset="0"/>
            </a:endParaRP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29</a:t>
            </a:fld>
            <a:endParaRPr lang="en-US"/>
          </a:p>
        </p:txBody>
      </p:sp>
    </p:spTree>
    <p:extLst>
      <p:ext uri="{BB962C8B-B14F-4D97-AF65-F5344CB8AC3E}">
        <p14:creationId xmlns:p14="http://schemas.microsoft.com/office/powerpoint/2010/main" xmlns="" val="8925782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a:t>
            </a:r>
          </a:p>
        </p:txBody>
      </p:sp>
      <p:sp>
        <p:nvSpPr>
          <p:cNvPr id="4099" name="Rectangle 3"/>
          <p:cNvSpPr>
            <a:spLocks noGrp="1" noChangeArrowheads="1"/>
          </p:cNvSpPr>
          <p:nvPr>
            <p:ph type="body" idx="1"/>
          </p:nvPr>
        </p:nvSpPr>
        <p:spPr/>
        <p:txBody>
          <a:bodyPr/>
          <a:lstStyle/>
          <a:p>
            <a:pPr algn="just" eaLnBrk="1" hangingPunct="1"/>
            <a:r>
              <a:rPr lang="en-US" sz="2400" dirty="0">
                <a:latin typeface="Bookman Old Style" pitchFamily="18" charset="0"/>
              </a:rPr>
              <a:t>To a </a:t>
            </a:r>
            <a:r>
              <a:rPr lang="en-US" sz="2400" b="1" dirty="0">
                <a:solidFill>
                  <a:srgbClr val="7030A0"/>
                </a:solidFill>
                <a:latin typeface="Bookman Old Style" pitchFamily="18" charset="0"/>
              </a:rPr>
              <a:t>dependent family member </a:t>
            </a:r>
            <a:r>
              <a:rPr lang="en-US" sz="2400" dirty="0">
                <a:latin typeface="Bookman Old Style" pitchFamily="18" charset="0"/>
              </a:rPr>
              <a:t>of Government servant who:-</a:t>
            </a:r>
          </a:p>
          <a:p>
            <a:pPr algn="just" eaLnBrk="1" hangingPunct="1">
              <a:buNone/>
            </a:pPr>
            <a:endParaRPr lang="en-US" sz="2400" dirty="0">
              <a:latin typeface="Bookman Old Style" pitchFamily="18" charset="0"/>
            </a:endParaRPr>
          </a:p>
          <a:p>
            <a:pPr algn="just" eaLnBrk="1" hangingPunct="1">
              <a:buFont typeface="Wingdings" pitchFamily="2" charset="2"/>
              <a:buChar char="ü"/>
            </a:pPr>
            <a:r>
              <a:rPr lang="en-US" sz="2200" dirty="0">
                <a:latin typeface="Bookman Old Style" pitchFamily="18" charset="0"/>
              </a:rPr>
              <a:t>dies while in service (including death by suicide); or</a:t>
            </a:r>
          </a:p>
          <a:p>
            <a:pPr algn="just">
              <a:buFont typeface="Wingdings" pitchFamily="2" charset="2"/>
              <a:buChar char="ü"/>
            </a:pPr>
            <a:r>
              <a:rPr lang="en-US" sz="2200" dirty="0">
                <a:latin typeface="Bookman Old Style" pitchFamily="18" charset="0"/>
              </a:rPr>
              <a:t>is retired on medical grounds under Rule 2 of the CCS (Medical Examination) Rules 1957 before attaining the age of 55 years (57 years for Group ‘D’ Government servants); or</a:t>
            </a:r>
          </a:p>
          <a:p>
            <a:pPr algn="just">
              <a:buFont typeface="Wingdings" pitchFamily="2" charset="2"/>
              <a:buChar char="ü"/>
            </a:pPr>
            <a:r>
              <a:rPr lang="en-US" sz="2200" dirty="0">
                <a:latin typeface="Bookman Old Style" pitchFamily="18" charset="0"/>
              </a:rPr>
              <a:t>is retired on medical grounds under Rule 38 of the CCS (Pension) Rules, 1972 before attaining the age of 55 years (57 years for Group ‘D’ Government servants)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PROCEDURE</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ü"/>
            </a:pPr>
            <a:r>
              <a:rPr lang="en-US" sz="2200" dirty="0">
                <a:latin typeface="Bookman Old Style" pitchFamily="18" charset="0"/>
              </a:rPr>
              <a:t>Copy of latest </a:t>
            </a:r>
            <a:r>
              <a:rPr lang="en-US" sz="2200" b="1" i="1" dirty="0">
                <a:solidFill>
                  <a:srgbClr val="7030A0"/>
                </a:solidFill>
                <a:latin typeface="Bookman Old Style" pitchFamily="18" charset="0"/>
              </a:rPr>
              <a:t>recruitment rules</a:t>
            </a:r>
          </a:p>
          <a:p>
            <a:pPr algn="just">
              <a:buFont typeface="Wingdings" panose="05000000000000000000" pitchFamily="2" charset="2"/>
              <a:buChar char="ü"/>
            </a:pPr>
            <a:r>
              <a:rPr lang="en-US" sz="2200" b="1" i="1" dirty="0">
                <a:solidFill>
                  <a:srgbClr val="7030A0"/>
                </a:solidFill>
                <a:latin typeface="Bookman Old Style" pitchFamily="18" charset="0"/>
              </a:rPr>
              <a:t>Roster</a:t>
            </a:r>
            <a:r>
              <a:rPr lang="en-US" sz="2200" dirty="0">
                <a:latin typeface="Bookman Old Style" pitchFamily="18" charset="0"/>
              </a:rPr>
              <a:t> authenticated in each page indicating the method of recruitment of the incumbents including appointments made earlier on compassion</a:t>
            </a:r>
          </a:p>
          <a:p>
            <a:pPr algn="just">
              <a:buFont typeface="Wingdings" panose="05000000000000000000" pitchFamily="2" charset="2"/>
              <a:buChar char="ü"/>
            </a:pPr>
            <a:r>
              <a:rPr lang="en-US" sz="2200" b="1" i="1" dirty="0">
                <a:solidFill>
                  <a:srgbClr val="7030A0"/>
                </a:solidFill>
                <a:latin typeface="Bookman Old Style" pitchFamily="18" charset="0"/>
              </a:rPr>
              <a:t>Educational/professional certificates </a:t>
            </a:r>
            <a:r>
              <a:rPr lang="en-US" sz="2200" dirty="0">
                <a:latin typeface="Bookman Old Style" pitchFamily="18" charset="0"/>
              </a:rPr>
              <a:t>of the recommended candidates as per the requirement provided in the RR like HSLC, HSSLC, driving license, Computer certificate, etc.</a:t>
            </a:r>
          </a:p>
          <a:p>
            <a:pPr algn="just">
              <a:buFont typeface="Wingdings" panose="05000000000000000000" pitchFamily="2" charset="2"/>
              <a:buChar char="ü"/>
            </a:pPr>
            <a:r>
              <a:rPr lang="en-US" sz="2200" b="1" i="1" dirty="0">
                <a:solidFill>
                  <a:srgbClr val="7030A0"/>
                </a:solidFill>
                <a:latin typeface="Bookman Old Style" pitchFamily="18" charset="0"/>
              </a:rPr>
              <a:t>Birth Certificate</a:t>
            </a:r>
            <a:r>
              <a:rPr lang="en-US" sz="2200" dirty="0">
                <a:latin typeface="Bookman Old Style" pitchFamily="18" charset="0"/>
              </a:rPr>
              <a:t>, in case, there are no other documents showing the date of birth of the candidate.</a:t>
            </a:r>
          </a:p>
          <a:p>
            <a:pPr algn="just">
              <a:buFont typeface="Wingdings" panose="05000000000000000000" pitchFamily="2" charset="2"/>
              <a:buChar char="ü"/>
            </a:pPr>
            <a:endParaRPr lang="en-US" sz="2200" dirty="0">
              <a:latin typeface="Bookman Old Style" pitchFamily="18" charset="0"/>
            </a:endParaRPr>
          </a:p>
          <a:p>
            <a:pPr algn="just"/>
            <a:endParaRPr lang="en-US" sz="2200" dirty="0">
              <a:latin typeface="Bookman Old Style" pitchFamily="18" charset="0"/>
            </a:endParaRPr>
          </a:p>
          <a:p>
            <a:pPr algn="just"/>
            <a:endParaRPr lang="en-US" sz="2200" dirty="0">
              <a:latin typeface="Bookman Old Style" pitchFamily="18" charset="0"/>
            </a:endParaRP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30</a:t>
            </a:fld>
            <a:endParaRPr lang="en-US"/>
          </a:p>
        </p:txBody>
      </p:sp>
    </p:spTree>
    <p:extLst>
      <p:ext uri="{BB962C8B-B14F-4D97-AF65-F5344CB8AC3E}">
        <p14:creationId xmlns:p14="http://schemas.microsoft.com/office/powerpoint/2010/main" xmlns="" val="196098824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REQUEST FOR CHANGE OF POST</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When a person has been appointed on compassionate grounds to a particular post:-</a:t>
            </a:r>
          </a:p>
          <a:p>
            <a:pPr algn="just"/>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It cannot be transferred to any other person and any request for the same on considerations of compassion should invariably be rejected</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he/she should strive in his/her career like his/her colleagues for future advancement and any request for appointment to any higher post on considerations of compassion should invariably be rejected</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31</a:t>
            </a:fld>
            <a:endParaRPr lang="en-US"/>
          </a:p>
        </p:txBody>
      </p:sp>
    </p:spTree>
    <p:extLst>
      <p:ext uri="{BB962C8B-B14F-4D97-AF65-F5344CB8AC3E}">
        <p14:creationId xmlns:p14="http://schemas.microsoft.com/office/powerpoint/2010/main" xmlns="" val="167738781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SENIORITY POSITION</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A person appointed on compassionate ground in a particular year may be placed at the </a:t>
            </a:r>
            <a:r>
              <a:rPr lang="en-US" sz="2200" b="1" i="1" dirty="0">
                <a:solidFill>
                  <a:srgbClr val="7030A0"/>
                </a:solidFill>
                <a:latin typeface="Bookman Old Style" pitchFamily="18" charset="0"/>
              </a:rPr>
              <a:t>bottom of all the candidates </a:t>
            </a:r>
            <a:r>
              <a:rPr lang="en-US" sz="2200" dirty="0">
                <a:latin typeface="Bookman Old Style" pitchFamily="18" charset="0"/>
              </a:rPr>
              <a:t>recruited/appointed through direct recruitment, promotion etc.  in that year, irrespective of the date of joining of the candidate on compassionate ground</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32</a:t>
            </a:fld>
            <a:endParaRPr lang="en-US"/>
          </a:p>
        </p:txBody>
      </p:sp>
    </p:spTree>
    <p:extLst>
      <p:ext uri="{BB962C8B-B14F-4D97-AF65-F5344CB8AC3E}">
        <p14:creationId xmlns:p14="http://schemas.microsoft.com/office/powerpoint/2010/main" xmlns="" val="282390919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TERMINATION OF SERVICE</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The compassionate appointments can be terminated on the ground of non-compliance of any conditions stated in the offer of appointment </a:t>
            </a:r>
          </a:p>
          <a:p>
            <a:pPr algn="just"/>
            <a:endParaRPr lang="en-US" sz="2200" dirty="0">
              <a:latin typeface="Bookman Old Style" pitchFamily="18" charset="0"/>
            </a:endParaRPr>
          </a:p>
          <a:p>
            <a:pPr algn="just"/>
            <a:r>
              <a:rPr lang="en-US" sz="2200" dirty="0">
                <a:latin typeface="Bookman Old Style" pitchFamily="18" charset="0"/>
              </a:rPr>
              <a:t>However, an opportunity should be provided to the compassionate appointee by way of issue of show cause notice asking him to explain why his services should not be terminated for the above ground</a:t>
            </a:r>
          </a:p>
          <a:p>
            <a:pPr algn="just"/>
            <a:endParaRPr lang="en-US" sz="2200" dirty="0">
              <a:latin typeface="Bookman Old Style" pitchFamily="18" charset="0"/>
            </a:endParaRPr>
          </a:p>
          <a:p>
            <a:pPr algn="just"/>
            <a:r>
              <a:rPr lang="en-US" sz="2200" dirty="0">
                <a:latin typeface="Bookman Old Style" pitchFamily="18" charset="0"/>
              </a:rPr>
              <a:t>It is not necessary to follow the procedure prescribed in the Disciplinary Rules/Temporary Service Rules for this purpose. </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33</a:t>
            </a:fld>
            <a:endParaRPr lang="en-US"/>
          </a:p>
        </p:txBody>
      </p:sp>
    </p:spTree>
    <p:extLst>
      <p:ext uri="{BB962C8B-B14F-4D97-AF65-F5344CB8AC3E}">
        <p14:creationId xmlns:p14="http://schemas.microsoft.com/office/powerpoint/2010/main" xmlns="" val="376199903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GENERAL CONDITIONS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Compassionate appointments should be done in such a way that persons appointed to the post do have the </a:t>
            </a:r>
            <a:r>
              <a:rPr lang="en-US" sz="2200" b="1" i="1" dirty="0">
                <a:solidFill>
                  <a:srgbClr val="7030A0"/>
                </a:solidFill>
                <a:latin typeface="Bookman Old Style" pitchFamily="18" charset="0"/>
              </a:rPr>
              <a:t>essential educational and technical qualifications and experience </a:t>
            </a:r>
            <a:r>
              <a:rPr lang="en-US" sz="2200" dirty="0">
                <a:latin typeface="Bookman Old Style" pitchFamily="18" charset="0"/>
              </a:rPr>
              <a:t>required for the post consistent with the requirement of maintenance of efficiency in administration</a:t>
            </a:r>
          </a:p>
          <a:p>
            <a:pPr algn="just"/>
            <a:endParaRPr lang="en-US" sz="2200" dirty="0">
              <a:latin typeface="Bookman Old Style" pitchFamily="18" charset="0"/>
            </a:endParaRPr>
          </a:p>
          <a:p>
            <a:pPr algn="just"/>
            <a:r>
              <a:rPr lang="en-US" sz="2200" dirty="0">
                <a:latin typeface="Bookman Old Style" pitchFamily="18" charset="0"/>
              </a:rPr>
              <a:t>It is not the intention to restrict employment of a family member of the deceased or medically retired  Group ‘D’ Government servant to a Group ‘D’ post only. </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34</a:t>
            </a:fld>
            <a:endParaRPr lang="en-US"/>
          </a:p>
        </p:txBody>
      </p:sp>
    </p:spTree>
    <p:extLst>
      <p:ext uri="{BB962C8B-B14F-4D97-AF65-F5344CB8AC3E}">
        <p14:creationId xmlns:p14="http://schemas.microsoft.com/office/powerpoint/2010/main" xmlns="" val="4547180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GENERAL CONDITIONS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A family member of such Group ‘D’ Government servant can be appointed to a Group ‘C’ post for which he is educationally qualified, provided a vacancy in Group ‘C’ post exists for this purpose. </a:t>
            </a:r>
          </a:p>
          <a:p>
            <a:pPr algn="just"/>
            <a:endParaRPr lang="en-US" sz="2200" dirty="0">
              <a:latin typeface="Bookman Old Style" pitchFamily="18" charset="0"/>
            </a:endParaRPr>
          </a:p>
          <a:p>
            <a:pPr algn="just"/>
            <a:r>
              <a:rPr lang="en-US" sz="2200" dirty="0">
                <a:latin typeface="Bookman Old Style" pitchFamily="18" charset="0"/>
              </a:rPr>
              <a:t>While considering a request for compassionate appointment, a </a:t>
            </a:r>
            <a:r>
              <a:rPr lang="en-US" sz="2200" b="1" i="1" dirty="0">
                <a:solidFill>
                  <a:srgbClr val="7030A0"/>
                </a:solidFill>
                <a:latin typeface="Bookman Old Style" pitchFamily="18" charset="0"/>
              </a:rPr>
              <a:t>balanced and objective assessment of the financial condition of the family </a:t>
            </a:r>
            <a:r>
              <a:rPr lang="en-US" sz="2200" dirty="0">
                <a:latin typeface="Bookman Old Style" pitchFamily="18" charset="0"/>
              </a:rPr>
              <a:t>has to be made taking into account its assets and liabilities (including benefits received under various welfare schemes) and all other relevant factors such as the presence of an earning member, size of the family, ages of the children, etc. </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35</a:t>
            </a:fld>
            <a:endParaRPr lang="en-US"/>
          </a:p>
        </p:txBody>
      </p:sp>
    </p:spTree>
    <p:extLst>
      <p:ext uri="{BB962C8B-B14F-4D97-AF65-F5344CB8AC3E}">
        <p14:creationId xmlns:p14="http://schemas.microsoft.com/office/powerpoint/2010/main" xmlns="" val="50867221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GENERAL CONDITIONS</a:t>
            </a:r>
          </a:p>
        </p:txBody>
      </p:sp>
      <p:sp>
        <p:nvSpPr>
          <p:cNvPr id="4099" name="Rectangle 3"/>
          <p:cNvSpPr>
            <a:spLocks noGrp="1" noChangeArrowheads="1"/>
          </p:cNvSpPr>
          <p:nvPr>
            <p:ph type="body" idx="1"/>
          </p:nvPr>
        </p:nvSpPr>
        <p:spPr/>
        <p:txBody>
          <a:bodyPr/>
          <a:lstStyle/>
          <a:p>
            <a:pPr algn="just"/>
            <a:r>
              <a:rPr lang="en-US" sz="2200" dirty="0">
                <a:latin typeface="Bookman Old Style" pitchFamily="18" charset="0"/>
              </a:rPr>
              <a:t>Compassionate appointment should not be denied or delayed merely on the ground that there is re-</a:t>
            </a:r>
            <a:r>
              <a:rPr lang="en-US" sz="2200" dirty="0" err="1">
                <a:latin typeface="Bookman Old Style" pitchFamily="18" charset="0"/>
              </a:rPr>
              <a:t>organisation</a:t>
            </a:r>
            <a:r>
              <a:rPr lang="en-US" sz="2200" dirty="0">
                <a:latin typeface="Bookman Old Style" pitchFamily="18" charset="0"/>
              </a:rPr>
              <a:t> in the Department/Office</a:t>
            </a:r>
          </a:p>
          <a:p>
            <a:pPr algn="just"/>
            <a:endParaRPr lang="en-US" sz="2200" dirty="0">
              <a:latin typeface="Bookman Old Style" pitchFamily="18" charset="0"/>
            </a:endParaRPr>
          </a:p>
          <a:p>
            <a:pPr algn="just"/>
            <a:r>
              <a:rPr lang="en-US" sz="2200" dirty="0">
                <a:latin typeface="Bookman Old Style" pitchFamily="18" charset="0"/>
              </a:rPr>
              <a:t>Requests for compassionate appointment consequent on death or retirement on medical grounds of Group ‘D’ staff may be considered with greater sympathy by applying relaxed standards depending on the facts and circumstances of the case</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36</a:t>
            </a:fld>
            <a:endParaRPr lang="en-US"/>
          </a:p>
        </p:txBody>
      </p:sp>
    </p:spTree>
    <p:extLst>
      <p:ext uri="{BB962C8B-B14F-4D97-AF65-F5344CB8AC3E}">
        <p14:creationId xmlns:p14="http://schemas.microsoft.com/office/powerpoint/2010/main" xmlns="" val="401446711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GENERAL CONDITIONS</a:t>
            </a:r>
          </a:p>
        </p:txBody>
      </p:sp>
      <p:sp>
        <p:nvSpPr>
          <p:cNvPr id="4099" name="Rectangle 3"/>
          <p:cNvSpPr>
            <a:spLocks noGrp="1" noChangeArrowheads="1"/>
          </p:cNvSpPr>
          <p:nvPr>
            <p:ph type="body" idx="1"/>
          </p:nvPr>
        </p:nvSpPr>
        <p:spPr/>
        <p:txBody>
          <a:bodyPr/>
          <a:lstStyle/>
          <a:p>
            <a:pPr algn="just"/>
            <a:endParaRPr lang="en-US" sz="2200" dirty="0">
              <a:latin typeface="Bookman Old Style" pitchFamily="18" charset="0"/>
            </a:endParaRPr>
          </a:p>
          <a:p>
            <a:pPr algn="just"/>
            <a:r>
              <a:rPr lang="en-US" sz="2200" dirty="0">
                <a:latin typeface="Bookman Old Style" pitchFamily="18" charset="0"/>
              </a:rPr>
              <a:t>Compassionate appointment will have precedence over absorption of surplus employees and </a:t>
            </a:r>
            <a:r>
              <a:rPr lang="en-US" sz="2200" dirty="0" err="1">
                <a:latin typeface="Bookman Old Style" pitchFamily="18" charset="0"/>
              </a:rPr>
              <a:t>regularisation</a:t>
            </a:r>
            <a:r>
              <a:rPr lang="en-US" sz="2200" dirty="0">
                <a:latin typeface="Bookman Old Style" pitchFamily="18" charset="0"/>
              </a:rPr>
              <a:t> of daily wage/casual workers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37</a:t>
            </a:fld>
            <a:endParaRPr lang="en-US"/>
          </a:p>
        </p:txBody>
      </p:sp>
    </p:spTree>
    <p:extLst>
      <p:ext uri="{BB962C8B-B14F-4D97-AF65-F5344CB8AC3E}">
        <p14:creationId xmlns:p14="http://schemas.microsoft.com/office/powerpoint/2010/main" xmlns="" val="278761802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r>
              <a:rPr lang="en-US" sz="2200" i="1" dirty="0">
                <a:latin typeface="Bookman Old Style" pitchFamily="18" charset="0"/>
              </a:rPr>
              <a:t>Umesh Kumar Nagpal vs. State of Haryana and others: </a:t>
            </a:r>
            <a:r>
              <a:rPr lang="en-US" sz="2200" dirty="0">
                <a:latin typeface="Bookman Old Style" pitchFamily="18" charset="0"/>
              </a:rPr>
              <a:t>SC</a:t>
            </a:r>
            <a:r>
              <a:rPr lang="en-US" sz="2200" i="1" dirty="0">
                <a:latin typeface="Bookman Old Style" pitchFamily="18" charset="0"/>
              </a:rPr>
              <a:t> </a:t>
            </a:r>
            <a:r>
              <a:rPr lang="en-US" sz="2200" dirty="0">
                <a:latin typeface="Bookman Old Style" pitchFamily="18" charset="0"/>
              </a:rPr>
              <a:t>laid down the following important principles :-</a:t>
            </a:r>
          </a:p>
          <a:p>
            <a:pPr algn="just"/>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Only dependents of an employee dying in harness leaving his family in penury and without any means of livelihood can be appointed on compassionate ground</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The posts in Group ‘C’ and ‘D’ are the lowest posts in non-manual and manual categories and hence, they alone can be offered on compassionate grounds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38</a:t>
            </a:fld>
            <a:endParaRPr lang="en-US"/>
          </a:p>
        </p:txBody>
      </p:sp>
    </p:spTree>
    <p:extLst>
      <p:ext uri="{BB962C8B-B14F-4D97-AF65-F5344CB8AC3E}">
        <p14:creationId xmlns:p14="http://schemas.microsoft.com/office/powerpoint/2010/main" xmlns="" val="260502920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ü"/>
            </a:pPr>
            <a:r>
              <a:rPr lang="en-US" sz="2200" dirty="0">
                <a:latin typeface="Bookman Old Style" pitchFamily="18" charset="0"/>
              </a:rPr>
              <a:t>No other post i.e. in the Group ‘A’ or Group ‘B’ category is expected or required to be given for this purpose as it is legally impermissible. </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The whole object of granting compassionate appointment is to enable the family to tide over the sudden crisis and to relieve the family of the deceased from financial destitution and to help it get over the emergency</a:t>
            </a:r>
          </a:p>
          <a:p>
            <a:pPr algn="just"/>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39</a:t>
            </a:fld>
            <a:endParaRPr lang="en-US"/>
          </a:p>
        </p:txBody>
      </p:sp>
    </p:spTree>
    <p:extLst>
      <p:ext uri="{BB962C8B-B14F-4D97-AF65-F5344CB8AC3E}">
        <p14:creationId xmlns:p14="http://schemas.microsoft.com/office/powerpoint/2010/main" xmlns="" val="10821609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DEFINITIONS</a:t>
            </a:r>
          </a:p>
        </p:txBody>
      </p:sp>
      <p:sp>
        <p:nvSpPr>
          <p:cNvPr id="4099" name="Rectangle 3"/>
          <p:cNvSpPr>
            <a:spLocks noGrp="1" noChangeArrowheads="1"/>
          </p:cNvSpPr>
          <p:nvPr>
            <p:ph type="body" idx="1"/>
          </p:nvPr>
        </p:nvSpPr>
        <p:spPr/>
        <p:txBody>
          <a:bodyPr/>
          <a:lstStyle/>
          <a:p>
            <a:pPr algn="just" eaLnBrk="1" hangingPunct="1"/>
            <a:r>
              <a:rPr lang="en-US" sz="2200" b="1" dirty="0">
                <a:solidFill>
                  <a:srgbClr val="7030A0"/>
                </a:solidFill>
                <a:latin typeface="Bookman Old Style" pitchFamily="18" charset="0"/>
              </a:rPr>
              <a:t>"Dependent family member" </a:t>
            </a:r>
            <a:r>
              <a:rPr lang="en-US" sz="2200" dirty="0">
                <a:latin typeface="Bookman Old Style" pitchFamily="18" charset="0"/>
              </a:rPr>
              <a:t>means:</a:t>
            </a:r>
          </a:p>
          <a:p>
            <a:pPr algn="just" eaLnBrk="1" hangingPunct="1">
              <a:buNone/>
            </a:pPr>
            <a:endParaRPr lang="en-US" sz="2200" dirty="0">
              <a:latin typeface="Bookman Old Style" pitchFamily="18" charset="0"/>
            </a:endParaRPr>
          </a:p>
          <a:p>
            <a:pPr>
              <a:buNone/>
            </a:pPr>
            <a:r>
              <a:rPr lang="en-US" sz="2200" dirty="0">
                <a:latin typeface="Bookman Old Style" pitchFamily="18" charset="0"/>
              </a:rPr>
              <a:t>	(a) spouse; or</a:t>
            </a:r>
          </a:p>
          <a:p>
            <a:pPr>
              <a:buNone/>
            </a:pPr>
            <a:r>
              <a:rPr lang="en-US" sz="2200" dirty="0">
                <a:latin typeface="Bookman Old Style" pitchFamily="18" charset="0"/>
              </a:rPr>
              <a:t>	(b) son (including adopted son); or</a:t>
            </a:r>
          </a:p>
          <a:p>
            <a:pPr algn="just">
              <a:buNone/>
            </a:pPr>
            <a:r>
              <a:rPr lang="en-US" sz="2200" dirty="0">
                <a:latin typeface="Bookman Old Style" pitchFamily="18" charset="0"/>
              </a:rPr>
              <a:t>	(c) daughter (including adopted daughter); or</a:t>
            </a:r>
          </a:p>
          <a:p>
            <a:pPr>
              <a:buNone/>
            </a:pPr>
            <a:r>
              <a:rPr lang="en-US" sz="2200" dirty="0">
                <a:latin typeface="Bookman Old Style" pitchFamily="18" charset="0"/>
              </a:rPr>
              <a:t>	(d)brother or sister in the case of unmarried       	Government servant or</a:t>
            </a:r>
          </a:p>
          <a:p>
            <a:pPr>
              <a:buNone/>
            </a:pPr>
            <a:endParaRPr lang="en-US" sz="2200" dirty="0">
              <a:latin typeface="Bookman Old Style" pitchFamily="18" charset="0"/>
            </a:endParaRPr>
          </a:p>
          <a:p>
            <a:pPr algn="just">
              <a:buNone/>
            </a:pPr>
            <a:r>
              <a:rPr lang="en-US" sz="2200" dirty="0">
                <a:latin typeface="Bookman Old Style" pitchFamily="18" charset="0"/>
              </a:rPr>
              <a:t>	-- who was wholly dependent on the Government servant at the time of his death in harness or retirement on medical grounds, as the case may be</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ü"/>
            </a:pPr>
            <a:r>
              <a:rPr lang="en-US" sz="2200" dirty="0">
                <a:latin typeface="Bookman Old Style" pitchFamily="18" charset="0"/>
              </a:rPr>
              <a:t>Offering compassionate appointment as a matter of course irrespective of the financial condition of the family of the deceased or medically retired Government servant is legally impermissible.</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Compassionate appointment cannot be granted after lapse of a reasonable period and it is not a vested right which can be exercised at any time in future</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Compassionate appointment cannot be offered by an individual functionary on an ad-hoc basis.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40</a:t>
            </a:fld>
            <a:endParaRPr lang="en-US"/>
          </a:p>
        </p:txBody>
      </p:sp>
    </p:spTree>
    <p:extLst>
      <p:ext uri="{BB962C8B-B14F-4D97-AF65-F5344CB8AC3E}">
        <p14:creationId xmlns:p14="http://schemas.microsoft.com/office/powerpoint/2010/main" xmlns="" val="360782049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ü"/>
            </a:pPr>
            <a:r>
              <a:rPr lang="en-US" sz="2200" dirty="0">
                <a:latin typeface="Bookman Old Style" pitchFamily="18" charset="0"/>
              </a:rPr>
              <a:t>If the applicant finds it below his dignity to accept the post offered, he is free not to do so. The post is not offered to cater to his status but to see the family through the economic calamity</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q"/>
            </a:pPr>
            <a:r>
              <a:rPr lang="en-US" sz="2200" i="1" dirty="0">
                <a:latin typeface="Bookman Old Style" pitchFamily="18" charset="0"/>
              </a:rPr>
              <a:t>Himachal Road Transport Corporation vs. Dinesh Kumar </a:t>
            </a:r>
            <a:r>
              <a:rPr lang="en-US" sz="2200" dirty="0">
                <a:latin typeface="Bookman Old Style" pitchFamily="18" charset="0"/>
              </a:rPr>
              <a:t>and </a:t>
            </a:r>
            <a:r>
              <a:rPr lang="en-US" sz="2200" i="1" dirty="0">
                <a:latin typeface="Bookman Old Style" pitchFamily="18" charset="0"/>
              </a:rPr>
              <a:t>Hindustan Aeronautics Limited vs. </a:t>
            </a:r>
            <a:r>
              <a:rPr lang="en-US" sz="2200" i="1" dirty="0" err="1">
                <a:latin typeface="Bookman Old Style" pitchFamily="18" charset="0"/>
              </a:rPr>
              <a:t>Smt</a:t>
            </a:r>
            <a:r>
              <a:rPr lang="en-US" sz="2200" i="1" dirty="0">
                <a:latin typeface="Bookman Old Style" pitchFamily="18" charset="0"/>
              </a:rPr>
              <a:t> A. Radhika </a:t>
            </a:r>
            <a:r>
              <a:rPr lang="en-US" sz="2200" i="1" dirty="0" err="1">
                <a:latin typeface="Bookman Old Style" pitchFamily="18" charset="0"/>
              </a:rPr>
              <a:t>Thirumalai</a:t>
            </a:r>
            <a:r>
              <a:rPr lang="en-US" sz="2200" i="1" dirty="0">
                <a:latin typeface="Bookman Old Style" pitchFamily="18" charset="0"/>
              </a:rPr>
              <a:t>: </a:t>
            </a:r>
            <a:r>
              <a:rPr lang="en-US" sz="2200" dirty="0">
                <a:latin typeface="Bookman Old Style" pitchFamily="18" charset="0"/>
              </a:rPr>
              <a:t>SC held that appointment on compassionate grounds can be made only if a vacancy is available for that purpose.</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41</a:t>
            </a:fld>
            <a:endParaRPr lang="en-US"/>
          </a:p>
        </p:txBody>
      </p:sp>
    </p:spTree>
    <p:extLst>
      <p:ext uri="{BB962C8B-B14F-4D97-AF65-F5344CB8AC3E}">
        <p14:creationId xmlns:p14="http://schemas.microsoft.com/office/powerpoint/2010/main" xmlns="" val="295179048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q"/>
            </a:pPr>
            <a:endParaRPr lang="en-US" sz="2200" i="1" dirty="0">
              <a:latin typeface="Bookman Old Style" pitchFamily="18" charset="0"/>
            </a:endParaRPr>
          </a:p>
          <a:p>
            <a:pPr algn="just">
              <a:buFont typeface="Wingdings" panose="05000000000000000000" pitchFamily="2" charset="2"/>
              <a:buChar char="q"/>
            </a:pPr>
            <a:r>
              <a:rPr lang="en-US" sz="2200" i="1" dirty="0">
                <a:latin typeface="Bookman Old Style" pitchFamily="18" charset="0"/>
              </a:rPr>
              <a:t>Life Insurance Corporation of India vs. </a:t>
            </a:r>
            <a:r>
              <a:rPr lang="en-US" sz="2200" i="1" dirty="0" err="1">
                <a:latin typeface="Bookman Old Style" pitchFamily="18" charset="0"/>
              </a:rPr>
              <a:t>Mrs</a:t>
            </a:r>
            <a:r>
              <a:rPr lang="en-US" sz="2200" i="1" dirty="0">
                <a:latin typeface="Bookman Old Style" pitchFamily="18" charset="0"/>
              </a:rPr>
              <a:t> Asha Ramchandra </a:t>
            </a:r>
            <a:r>
              <a:rPr lang="en-US" sz="2200" i="1" dirty="0" err="1">
                <a:latin typeface="Bookman Old Style" pitchFamily="18" charset="0"/>
              </a:rPr>
              <a:t>Ambekar</a:t>
            </a:r>
            <a:r>
              <a:rPr lang="en-US" sz="2200" i="1" dirty="0">
                <a:latin typeface="Bookman Old Style" pitchFamily="18" charset="0"/>
              </a:rPr>
              <a:t> and others: </a:t>
            </a:r>
            <a:r>
              <a:rPr lang="en-US" sz="2200" dirty="0">
                <a:latin typeface="Bookman Old Style" pitchFamily="18" charset="0"/>
              </a:rPr>
              <a:t>SC held that the High Courts and Administrative Tribunals cannot give direction for appointment of a person on compassionate grounds but can merely direct consideration of the claim for such an appointment.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42</a:t>
            </a:fld>
            <a:endParaRPr lang="en-US"/>
          </a:p>
        </p:txBody>
      </p:sp>
    </p:spTree>
    <p:extLst>
      <p:ext uri="{BB962C8B-B14F-4D97-AF65-F5344CB8AC3E}">
        <p14:creationId xmlns:p14="http://schemas.microsoft.com/office/powerpoint/2010/main" xmlns="" val="394176776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q"/>
            </a:pPr>
            <a:endParaRPr lang="en-US" sz="2200" i="1" dirty="0">
              <a:latin typeface="Bookman Old Style" pitchFamily="18" charset="0"/>
            </a:endParaRPr>
          </a:p>
          <a:p>
            <a:pPr algn="just">
              <a:buFont typeface="Wingdings" panose="05000000000000000000" pitchFamily="2" charset="2"/>
              <a:buChar char="q"/>
            </a:pPr>
            <a:r>
              <a:rPr lang="en-US" sz="2200" i="1" dirty="0">
                <a:latin typeface="Bookman Old Style" pitchFamily="18" charset="0"/>
              </a:rPr>
              <a:t>State of Haryana and others vs. Rani Devi and others</a:t>
            </a:r>
            <a:r>
              <a:rPr lang="en-US" sz="2200" dirty="0">
                <a:latin typeface="Bookman Old Style" pitchFamily="18" charset="0"/>
              </a:rPr>
              <a:t>: SC held that if the scheme regarding appointment on compassionate ground is extended to all sorts of casual, ad-hoc employees including those who are working as Apprentices, then such scheme cannot be justified on Constitutional grounds</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43</a:t>
            </a:fld>
            <a:endParaRPr lang="en-US"/>
          </a:p>
        </p:txBody>
      </p:sp>
    </p:spTree>
    <p:extLst>
      <p:ext uri="{BB962C8B-B14F-4D97-AF65-F5344CB8AC3E}">
        <p14:creationId xmlns:p14="http://schemas.microsoft.com/office/powerpoint/2010/main" xmlns="" val="27600877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IMPORTANT JUDICIAL DECISIONS</a:t>
            </a:r>
          </a:p>
        </p:txBody>
      </p:sp>
      <p:sp>
        <p:nvSpPr>
          <p:cNvPr id="4099" name="Rectangle 3"/>
          <p:cNvSpPr>
            <a:spLocks noGrp="1" noChangeArrowheads="1"/>
          </p:cNvSpPr>
          <p:nvPr>
            <p:ph type="body" idx="1"/>
          </p:nvPr>
        </p:nvSpPr>
        <p:spPr/>
        <p:txBody>
          <a:bodyPr/>
          <a:lstStyle/>
          <a:p>
            <a:pPr algn="just">
              <a:buFont typeface="Wingdings" panose="05000000000000000000" pitchFamily="2" charset="2"/>
              <a:buChar char="q"/>
            </a:pPr>
            <a:r>
              <a:rPr lang="en-US" sz="2200" i="1" dirty="0">
                <a:latin typeface="Bookman Old Style" pitchFamily="18" charset="0"/>
              </a:rPr>
              <a:t>Local Administration Department vs. M. </a:t>
            </a:r>
            <a:r>
              <a:rPr lang="en-US" sz="2200" i="1" dirty="0" err="1">
                <a:latin typeface="Bookman Old Style" pitchFamily="18" charset="0"/>
              </a:rPr>
              <a:t>Selvanayagam</a:t>
            </a:r>
            <a:r>
              <a:rPr lang="en-US" sz="2200" i="1" dirty="0">
                <a:latin typeface="Bookman Old Style" pitchFamily="18" charset="0"/>
              </a:rPr>
              <a:t>: </a:t>
            </a:r>
          </a:p>
          <a:p>
            <a:pPr algn="just">
              <a:buFont typeface="Wingdings" panose="05000000000000000000" pitchFamily="2" charset="2"/>
              <a:buChar char="q"/>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an appointment made many years after the death of the employee or without due consideration of the financial resources available to his/her dependents and the financial deprivation caused to the dependents as a result of his death,</a:t>
            </a:r>
          </a:p>
          <a:p>
            <a:pPr algn="just">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would be directly in conflict with Articles 14 &amp; 16 of the Constitution and hence, quite bad and illegal.</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44</a:t>
            </a:fld>
            <a:endParaRPr lang="en-US"/>
          </a:p>
        </p:txBody>
      </p:sp>
    </p:spTree>
    <p:extLst>
      <p:ext uri="{BB962C8B-B14F-4D97-AF65-F5344CB8AC3E}">
        <p14:creationId xmlns:p14="http://schemas.microsoft.com/office/powerpoint/2010/main" xmlns="" val="251894908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n-US" sz="3600" b="1">
              <a:latin typeface="Bookman Old Style" pitchFamily="18" charset="0"/>
            </a:endParaRPr>
          </a:p>
        </p:txBody>
      </p:sp>
      <p:sp>
        <p:nvSpPr>
          <p:cNvPr id="50179" name="Rectangle 3"/>
          <p:cNvSpPr>
            <a:spLocks noGrp="1" noChangeArrowheads="1"/>
          </p:cNvSpPr>
          <p:nvPr>
            <p:ph type="body" idx="1"/>
          </p:nvPr>
        </p:nvSpPr>
        <p:spPr/>
        <p:txBody>
          <a:bodyPr/>
          <a:lstStyle/>
          <a:p>
            <a:pPr eaLnBrk="1" hangingPunct="1">
              <a:buFont typeface="Wingdings" pitchFamily="2" charset="2"/>
              <a:buNone/>
            </a:pPr>
            <a:endParaRPr lang="en-US" sz="2800" dirty="0">
              <a:latin typeface="Bookman Old Style" pitchFamily="18" charset="0"/>
            </a:endParaRPr>
          </a:p>
          <a:p>
            <a:pPr algn="ctr" eaLnBrk="1" hangingPunct="1">
              <a:buFont typeface="Wingdings" pitchFamily="2" charset="2"/>
              <a:buNone/>
            </a:pPr>
            <a:endParaRPr lang="en-US" sz="2800" dirty="0">
              <a:latin typeface="Bookman Old Style" pitchFamily="18" charset="0"/>
            </a:endParaRPr>
          </a:p>
          <a:p>
            <a:pPr algn="ctr" eaLnBrk="1" hangingPunct="1">
              <a:buFont typeface="Wingdings" pitchFamily="2" charset="2"/>
              <a:buNone/>
            </a:pPr>
            <a:endParaRPr lang="en-US" sz="2800" dirty="0">
              <a:latin typeface="Bookman Old Style" pitchFamily="18" charset="0"/>
            </a:endParaRPr>
          </a:p>
          <a:p>
            <a:pPr algn="ctr" eaLnBrk="1" hangingPunct="1">
              <a:buFont typeface="Wingdings" pitchFamily="2" charset="2"/>
              <a:buNone/>
            </a:pPr>
            <a:r>
              <a:rPr lang="en-US" sz="5400" b="1" dirty="0">
                <a:solidFill>
                  <a:srgbClr val="7030A0"/>
                </a:solidFill>
                <a:latin typeface="Bookman Old Style" pitchFamily="18" charset="0"/>
              </a:rPr>
              <a:t>THANK YOU</a:t>
            </a:r>
          </a:p>
          <a:p>
            <a:pPr algn="ctr" eaLnBrk="1" hangingPunct="1">
              <a:buFont typeface="Wingdings" pitchFamily="2" charset="2"/>
              <a:buNone/>
            </a:pPr>
            <a:r>
              <a:rPr lang="en-US" sz="2000" b="1" dirty="0">
                <a:solidFill>
                  <a:srgbClr val="7030A0"/>
                </a:solidFill>
                <a:latin typeface="Bookman Old Style" pitchFamily="18" charset="0"/>
              </a:rPr>
              <a:t>Please visit our website </a:t>
            </a:r>
            <a:r>
              <a:rPr lang="en-US" sz="2000" b="1" u="sng" dirty="0">
                <a:solidFill>
                  <a:srgbClr val="7030A0"/>
                </a:solidFill>
                <a:latin typeface="Bookman Old Style" pitchFamily="18" charset="0"/>
              </a:rPr>
              <a:t>dpar.mizoram.gov.in</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45</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DEFINITIONS</a:t>
            </a:r>
          </a:p>
        </p:txBody>
      </p:sp>
      <p:sp>
        <p:nvSpPr>
          <p:cNvPr id="4099" name="Rectangle 3"/>
          <p:cNvSpPr>
            <a:spLocks noGrp="1" noChangeArrowheads="1"/>
          </p:cNvSpPr>
          <p:nvPr>
            <p:ph type="body" idx="1"/>
          </p:nvPr>
        </p:nvSpPr>
        <p:spPr/>
        <p:txBody>
          <a:bodyPr/>
          <a:lstStyle/>
          <a:p>
            <a:pPr algn="just"/>
            <a:endParaRPr lang="en-US" sz="2200" b="1" dirty="0">
              <a:latin typeface="Bookman Old Style" pitchFamily="18" charset="0"/>
            </a:endParaRPr>
          </a:p>
          <a:p>
            <a:pPr algn="just"/>
            <a:r>
              <a:rPr lang="en-US" sz="2200" b="1" dirty="0">
                <a:solidFill>
                  <a:srgbClr val="7030A0"/>
                </a:solidFill>
                <a:latin typeface="Bookman Old Style" pitchFamily="18" charset="0"/>
              </a:rPr>
              <a:t>“Government servant” </a:t>
            </a:r>
            <a:r>
              <a:rPr lang="en-US" sz="2200" dirty="0">
                <a:latin typeface="Bookman Old Style" pitchFamily="18" charset="0"/>
              </a:rPr>
              <a:t>means a</a:t>
            </a:r>
            <a:r>
              <a:rPr lang="en-US" sz="2200" b="1" dirty="0">
                <a:latin typeface="Bookman Old Style" pitchFamily="18" charset="0"/>
              </a:rPr>
              <a:t> </a:t>
            </a:r>
            <a:r>
              <a:rPr lang="en-US" sz="2200" dirty="0">
                <a:latin typeface="Bookman Old Style" pitchFamily="18" charset="0"/>
              </a:rPr>
              <a:t>Government servant appointed on regular basis and NOT one working on daily wage or casual or apprentice or ad-hoc or contract or re-employment basis.</a:t>
            </a:r>
          </a:p>
          <a:p>
            <a:endParaRPr lang="en-US" sz="2200" b="1" dirty="0">
              <a:latin typeface="Bookman Old Style" pitchFamily="18" charset="0"/>
            </a:endParaRPr>
          </a:p>
          <a:p>
            <a:r>
              <a:rPr lang="en-US" sz="2200" b="1" dirty="0">
                <a:solidFill>
                  <a:srgbClr val="7030A0"/>
                </a:solidFill>
                <a:latin typeface="Bookman Old Style" pitchFamily="18" charset="0"/>
              </a:rPr>
              <a:t>"Confirmed work-charged staff" </a:t>
            </a:r>
            <a:r>
              <a:rPr lang="en-US" sz="2200" dirty="0">
                <a:latin typeface="Bookman Old Style" pitchFamily="18" charset="0"/>
              </a:rPr>
              <a:t>will also be covered by the term ‘Government servant’</a:t>
            </a:r>
          </a:p>
          <a:p>
            <a:endParaRPr lang="en-US" sz="2200" b="1" dirty="0">
              <a:latin typeface="Bookman Old Style" pitchFamily="18" charset="0"/>
            </a:endParaRPr>
          </a:p>
          <a:p>
            <a:pPr>
              <a:buNone/>
            </a:pPr>
            <a:endParaRPr lang="en-US" sz="2200" dirty="0">
              <a:latin typeface="Bookman Old Style" pitchFamily="18" charset="0"/>
            </a:endParaRP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DEFINITIONS</a:t>
            </a:r>
          </a:p>
        </p:txBody>
      </p:sp>
      <p:sp>
        <p:nvSpPr>
          <p:cNvPr id="4099" name="Rectangle 3"/>
          <p:cNvSpPr>
            <a:spLocks noGrp="1" noChangeArrowheads="1"/>
          </p:cNvSpPr>
          <p:nvPr>
            <p:ph type="body" idx="1"/>
          </p:nvPr>
        </p:nvSpPr>
        <p:spPr/>
        <p:txBody>
          <a:bodyPr/>
          <a:lstStyle/>
          <a:p>
            <a:endParaRPr lang="en-US" sz="2200" b="1" dirty="0">
              <a:latin typeface="Bookman Old Style" pitchFamily="18" charset="0"/>
            </a:endParaRPr>
          </a:p>
          <a:p>
            <a:pPr algn="just"/>
            <a:r>
              <a:rPr lang="en-US" sz="2200" b="1" dirty="0">
                <a:solidFill>
                  <a:srgbClr val="7030A0"/>
                </a:solidFill>
                <a:latin typeface="Bookman Old Style" pitchFamily="18" charset="0"/>
              </a:rPr>
              <a:t>"Service" </a:t>
            </a:r>
            <a:r>
              <a:rPr lang="en-US" sz="2200" dirty="0">
                <a:latin typeface="Bookman Old Style" pitchFamily="18" charset="0"/>
              </a:rPr>
              <a:t>includes extension in service (but not re-employment) after attaining the normal age of retirement in a civil post.</a:t>
            </a:r>
          </a:p>
          <a:p>
            <a:endParaRPr lang="en-US" sz="2200" b="1" dirty="0">
              <a:latin typeface="Bookman Old Style" pitchFamily="18" charset="0"/>
            </a:endParaRPr>
          </a:p>
          <a:p>
            <a:pPr algn="just"/>
            <a:r>
              <a:rPr lang="en-US" sz="2200" b="1" dirty="0">
                <a:solidFill>
                  <a:srgbClr val="7030A0"/>
                </a:solidFill>
                <a:latin typeface="Bookman Old Style" pitchFamily="18" charset="0"/>
              </a:rPr>
              <a:t>"Re-employment" </a:t>
            </a:r>
            <a:r>
              <a:rPr lang="en-US" sz="2200" dirty="0">
                <a:latin typeface="Bookman Old Style" pitchFamily="18" charset="0"/>
              </a:rPr>
              <a:t>does not include employment of ex-serviceman before the normal age of retirement in a civil post.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FAQs</a:t>
            </a:r>
          </a:p>
        </p:txBody>
      </p:sp>
      <p:sp>
        <p:nvSpPr>
          <p:cNvPr id="4099" name="Rectangle 3"/>
          <p:cNvSpPr>
            <a:spLocks noGrp="1" noChangeArrowheads="1"/>
          </p:cNvSpPr>
          <p:nvPr>
            <p:ph type="body" idx="1"/>
          </p:nvPr>
        </p:nvSpPr>
        <p:spPr/>
        <p:txBody>
          <a:bodyPr/>
          <a:lstStyle/>
          <a:p>
            <a:pPr algn="just"/>
            <a:r>
              <a:rPr lang="en-US" sz="2200" b="1" i="1" dirty="0">
                <a:solidFill>
                  <a:srgbClr val="7030A0"/>
                </a:solidFill>
                <a:latin typeface="Bookman Old Style" pitchFamily="18" charset="0"/>
              </a:rPr>
              <a:t>Whether married daughter can be considered for compassionate appointment?</a:t>
            </a:r>
          </a:p>
          <a:p>
            <a:endParaRPr lang="en-US" sz="2200" dirty="0">
              <a:latin typeface="Bookman Old Style" pitchFamily="18" charset="0"/>
            </a:endParaRPr>
          </a:p>
          <a:p>
            <a:r>
              <a:rPr lang="en-US" sz="2200" dirty="0">
                <a:latin typeface="Bookman Old Style" pitchFamily="18" charset="0"/>
              </a:rPr>
              <a:t>Yes, but subject to conditions:  </a:t>
            </a:r>
          </a:p>
          <a:p>
            <a:pPr algn="just">
              <a:buFont typeface="Wingdings" panose="05000000000000000000" pitchFamily="2" charset="2"/>
              <a:buChar char="ü"/>
            </a:pPr>
            <a:r>
              <a:rPr lang="en-US" sz="2200" dirty="0">
                <a:latin typeface="Bookman Old Style" pitchFamily="18" charset="0"/>
              </a:rPr>
              <a:t>That she was wholly dependent on the Government servant at the time of his/her death in harness or retirement on medical grounds </a:t>
            </a:r>
          </a:p>
          <a:p>
            <a:pPr algn="just">
              <a:buFont typeface="Wingdings" panose="05000000000000000000" pitchFamily="2" charset="2"/>
              <a:buChar char="ü"/>
            </a:pPr>
            <a:r>
              <a:rPr lang="en-US" sz="2200" dirty="0">
                <a:latin typeface="Bookman Old Style" pitchFamily="18" charset="0"/>
              </a:rPr>
              <a:t>She must support other dependents members of the family. </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7</a:t>
            </a:fld>
            <a:endParaRPr lang="en-US"/>
          </a:p>
        </p:txBody>
      </p:sp>
    </p:spTree>
    <p:extLst>
      <p:ext uri="{BB962C8B-B14F-4D97-AF65-F5344CB8AC3E}">
        <p14:creationId xmlns:p14="http://schemas.microsoft.com/office/powerpoint/2010/main" xmlns="" val="20988932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FAQs</a:t>
            </a:r>
          </a:p>
        </p:txBody>
      </p:sp>
      <p:sp>
        <p:nvSpPr>
          <p:cNvPr id="4099" name="Rectangle 3"/>
          <p:cNvSpPr>
            <a:spLocks noGrp="1" noChangeArrowheads="1"/>
          </p:cNvSpPr>
          <p:nvPr>
            <p:ph type="body" idx="1"/>
          </p:nvPr>
        </p:nvSpPr>
        <p:spPr/>
        <p:txBody>
          <a:bodyPr/>
          <a:lstStyle/>
          <a:p>
            <a:pPr algn="just"/>
            <a:r>
              <a:rPr lang="en-US" sz="2200" b="1" i="1" dirty="0">
                <a:solidFill>
                  <a:srgbClr val="7030A0"/>
                </a:solidFill>
                <a:latin typeface="Bookman Old Style" pitchFamily="18" charset="0"/>
              </a:rPr>
              <a:t>Whether married son can be considered for compassionate appointment?</a:t>
            </a:r>
          </a:p>
          <a:p>
            <a:endParaRPr lang="en-US" sz="2200" dirty="0">
              <a:latin typeface="Bookman Old Style" pitchFamily="18" charset="0"/>
            </a:endParaRPr>
          </a:p>
          <a:p>
            <a:pPr>
              <a:buFont typeface="Wingdings" panose="05000000000000000000" pitchFamily="2" charset="2"/>
              <a:buChar char="ü"/>
            </a:pPr>
            <a:r>
              <a:rPr lang="en-US" sz="2200" dirty="0">
                <a:latin typeface="Bookman Old Style" pitchFamily="18" charset="0"/>
              </a:rPr>
              <a:t>Yes, if he otherwise fulfills all other requirements for compassionate appointment</a:t>
            </a:r>
          </a:p>
          <a:p>
            <a:pPr>
              <a:buFont typeface="Wingdings" panose="05000000000000000000" pitchFamily="2" charset="2"/>
              <a:buChar char="ü"/>
            </a:pPr>
            <a:endParaRPr lang="en-US" sz="2200" dirty="0">
              <a:latin typeface="Bookman Old Style" pitchFamily="18" charset="0"/>
            </a:endParaRPr>
          </a:p>
          <a:p>
            <a:pPr algn="just">
              <a:buFont typeface="Wingdings" panose="05000000000000000000" pitchFamily="2" charset="2"/>
              <a:buChar char="q"/>
            </a:pPr>
            <a:r>
              <a:rPr lang="en-US" sz="2200" b="1" i="1" dirty="0">
                <a:solidFill>
                  <a:srgbClr val="7030A0"/>
                </a:solidFill>
                <a:latin typeface="Bookman Old Style" pitchFamily="18" charset="0"/>
              </a:rPr>
              <a:t>Whether married brother can be considered for compassionate appointment?</a:t>
            </a:r>
          </a:p>
          <a:p>
            <a:pPr>
              <a:buFont typeface="Wingdings" panose="05000000000000000000" pitchFamily="2" charset="2"/>
              <a:buChar char="q"/>
            </a:pPr>
            <a:endParaRPr lang="en-US" sz="2200" dirty="0">
              <a:latin typeface="Bookman Old Style" pitchFamily="18" charset="0"/>
            </a:endParaRPr>
          </a:p>
          <a:p>
            <a:pPr>
              <a:buFont typeface="Wingdings" panose="05000000000000000000" pitchFamily="2" charset="2"/>
              <a:buChar char="ü"/>
            </a:pPr>
            <a:r>
              <a:rPr lang="en-US" sz="2200" dirty="0">
                <a:latin typeface="Bookman Old Style" pitchFamily="18" charset="0"/>
              </a:rPr>
              <a:t>No</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8</a:t>
            </a:fld>
            <a:endParaRPr lang="en-US"/>
          </a:p>
        </p:txBody>
      </p:sp>
    </p:spTree>
    <p:extLst>
      <p:ext uri="{BB962C8B-B14F-4D97-AF65-F5344CB8AC3E}">
        <p14:creationId xmlns:p14="http://schemas.microsoft.com/office/powerpoint/2010/main" xmlns="" val="31900266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b="1" u="sng" dirty="0">
                <a:solidFill>
                  <a:srgbClr val="7030A0"/>
                </a:solidFill>
                <a:latin typeface="Bookman Old Style" pitchFamily="18" charset="0"/>
              </a:rPr>
              <a:t>APPLICABILITY : FAQs</a:t>
            </a:r>
          </a:p>
        </p:txBody>
      </p:sp>
      <p:sp>
        <p:nvSpPr>
          <p:cNvPr id="4099" name="Rectangle 3"/>
          <p:cNvSpPr>
            <a:spLocks noGrp="1" noChangeArrowheads="1"/>
          </p:cNvSpPr>
          <p:nvPr>
            <p:ph type="body" idx="1"/>
          </p:nvPr>
        </p:nvSpPr>
        <p:spPr/>
        <p:txBody>
          <a:bodyPr/>
          <a:lstStyle/>
          <a:p>
            <a:pPr algn="just"/>
            <a:r>
              <a:rPr lang="en-US" sz="2200" b="1" i="1" dirty="0">
                <a:solidFill>
                  <a:srgbClr val="7030A0"/>
                </a:solidFill>
                <a:latin typeface="Bookman Old Style" pitchFamily="18" charset="0"/>
              </a:rPr>
              <a:t>Whether dependent of an employee working on ‘daily wage or causal or apprentice or ad-hoc or contract or re-employment’ basis can be considered for compassionate appointment? </a:t>
            </a:r>
          </a:p>
          <a:p>
            <a:pPr algn="just"/>
            <a:endParaRPr lang="en-US" sz="2200" dirty="0">
              <a:latin typeface="Bookman Old Style" pitchFamily="18" charset="0"/>
            </a:endParaRPr>
          </a:p>
          <a:p>
            <a:pPr algn="just">
              <a:buFont typeface="Wingdings" panose="05000000000000000000" pitchFamily="2" charset="2"/>
              <a:buChar char="ü"/>
            </a:pPr>
            <a:r>
              <a:rPr lang="en-US" sz="2200" dirty="0">
                <a:latin typeface="Bookman Old Style" pitchFamily="18" charset="0"/>
              </a:rPr>
              <a:t>No.  Only the dependent of regular government employee can be considered for compassionate appointment</a:t>
            </a:r>
          </a:p>
        </p:txBody>
      </p:sp>
      <p:sp>
        <p:nvSpPr>
          <p:cNvPr id="4" name="Slide Number Placeholder 3"/>
          <p:cNvSpPr>
            <a:spLocks noGrp="1"/>
          </p:cNvSpPr>
          <p:nvPr>
            <p:ph type="sldNum" sz="quarter" idx="12"/>
          </p:nvPr>
        </p:nvSpPr>
        <p:spPr/>
        <p:txBody>
          <a:bodyPr/>
          <a:lstStyle/>
          <a:p>
            <a:pPr>
              <a:defRPr/>
            </a:pPr>
            <a:fld id="{19EADC65-AFA0-408C-98C8-7D29DCB14593}" type="slidenum">
              <a:rPr lang="en-US" smtClean="0"/>
              <a:pPr>
                <a:defRPr/>
              </a:pPr>
              <a:t>9</a:t>
            </a:fld>
            <a:endParaRPr lang="en-US"/>
          </a:p>
        </p:txBody>
      </p:sp>
    </p:spTree>
    <p:extLst>
      <p:ext uri="{BB962C8B-B14F-4D97-AF65-F5344CB8AC3E}">
        <p14:creationId xmlns:p14="http://schemas.microsoft.com/office/powerpoint/2010/main" xmlns="" val="3824308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1316</TotalTime>
  <Words>2568</Words>
  <Application>Microsoft Office PowerPoint</Application>
  <PresentationFormat>On-screen Show (4:3)</PresentationFormat>
  <Paragraphs>280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Profile</vt:lpstr>
      <vt:lpstr>Slide 1</vt:lpstr>
      <vt:lpstr>OBJECTIVE</vt:lpstr>
      <vt:lpstr>APPLICABILITY</vt:lpstr>
      <vt:lpstr>APPLICABILITY : DEFINITIONS</vt:lpstr>
      <vt:lpstr>APPLICABILITY : DEFINITIONS</vt:lpstr>
      <vt:lpstr>APPLICABILITY : DEFINITIONS</vt:lpstr>
      <vt:lpstr>APPLICABILITY : FAQs</vt:lpstr>
      <vt:lpstr>APPLICABILITY : FAQs</vt:lpstr>
      <vt:lpstr>APPLICABILITY : FAQs</vt:lpstr>
      <vt:lpstr>SUBJECT ALLOCATION</vt:lpstr>
      <vt:lpstr>POSTS TO WHICH APPLICABLE</vt:lpstr>
      <vt:lpstr>ELIGIBILITY</vt:lpstr>
      <vt:lpstr>EXEMPTIONS</vt:lpstr>
      <vt:lpstr>RELAXATIONS</vt:lpstr>
      <vt:lpstr>DETERMINATION OF VACANCIES</vt:lpstr>
      <vt:lpstr>DETERMINATION OF VACANCIES</vt:lpstr>
      <vt:lpstr>TIME LIMIT</vt:lpstr>
      <vt:lpstr>BELATED REQUESTS</vt:lpstr>
      <vt:lpstr>BELATED REQUESTS</vt:lpstr>
      <vt:lpstr>RE-MARRIAGE OF WIDOW</vt:lpstr>
      <vt:lpstr>WHERE THERE IS AN EARNING MEMBER</vt:lpstr>
      <vt:lpstr>MISSING GOVERNMENT SERVANT</vt:lpstr>
      <vt:lpstr>MISSING GOVERNMENT SERVANT</vt:lpstr>
      <vt:lpstr>UNDERTAKING FOR MAINTENANCE OF FAMILY</vt:lpstr>
      <vt:lpstr>UNDERTAKING FOR MAINTENANCE OF FAMILY</vt:lpstr>
      <vt:lpstr>PROCEDURE</vt:lpstr>
      <vt:lpstr>PROCEDURE</vt:lpstr>
      <vt:lpstr>PROCEDURE</vt:lpstr>
      <vt:lpstr>PROCEDURE</vt:lpstr>
      <vt:lpstr>PROCEDURE</vt:lpstr>
      <vt:lpstr>REQUEST FOR CHANGE OF POST</vt:lpstr>
      <vt:lpstr>SENIORITY POSITION</vt:lpstr>
      <vt:lpstr>TERMINATION OF SERVICE</vt:lpstr>
      <vt:lpstr>GENERAL CONDITIONS</vt:lpstr>
      <vt:lpstr>GENERAL CONDITIONS</vt:lpstr>
      <vt:lpstr>GENERAL CONDITIONS</vt:lpstr>
      <vt:lpstr>GENERAL CONDITIONS</vt:lpstr>
      <vt:lpstr>IMPORTANT JUDICIAL DECISIONS</vt:lpstr>
      <vt:lpstr>IMPORTANT JUDICIAL DECISIONS</vt:lpstr>
      <vt:lpstr>IMPORTANT JUDICIAL DECISIONS</vt:lpstr>
      <vt:lpstr>IMPORTANT JUDICIAL DECISIONS</vt:lpstr>
      <vt:lpstr>IMPORTANT JUDICIAL DECISIONS</vt:lpstr>
      <vt:lpstr>IMPORTANT JUDICIAL DECISIONS</vt:lpstr>
      <vt:lpstr>IMPORTANT JUDICIAL DECISIONS</vt:lpstr>
      <vt:lpstr>Slide 45</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SEVOTTAM AND CITIZEN’S CHARTER - II</dc:title>
  <dc:creator>AAA</dc:creator>
  <cp:lastModifiedBy>US (GSW)</cp:lastModifiedBy>
  <cp:revision>312</cp:revision>
  <dcterms:created xsi:type="dcterms:W3CDTF">2013-03-26T10:03:34Z</dcterms:created>
  <dcterms:modified xsi:type="dcterms:W3CDTF">2020-01-21T04:15:20Z</dcterms:modified>
</cp:coreProperties>
</file>