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sldIdLst>
    <p:sldId id="265" r:id="rId2"/>
    <p:sldId id="296" r:id="rId3"/>
    <p:sldId id="298" r:id="rId4"/>
    <p:sldId id="299" r:id="rId5"/>
    <p:sldId id="300" r:id="rId6"/>
    <p:sldId id="301" r:id="rId7"/>
    <p:sldId id="302" r:id="rId8"/>
    <p:sldId id="303" r:id="rId9"/>
    <p:sldId id="305" r:id="rId10"/>
    <p:sldId id="304" r:id="rId11"/>
    <p:sldId id="338" r:id="rId12"/>
    <p:sldId id="339" r:id="rId13"/>
    <p:sldId id="325" r:id="rId14"/>
    <p:sldId id="336" r:id="rId15"/>
    <p:sldId id="306" r:id="rId16"/>
    <p:sldId id="307" r:id="rId17"/>
    <p:sldId id="322" r:id="rId18"/>
    <p:sldId id="323" r:id="rId19"/>
    <p:sldId id="324" r:id="rId20"/>
    <p:sldId id="308" r:id="rId21"/>
    <p:sldId id="332" r:id="rId22"/>
    <p:sldId id="309" r:id="rId23"/>
    <p:sldId id="314" r:id="rId24"/>
    <p:sldId id="320" r:id="rId25"/>
    <p:sldId id="311" r:id="rId26"/>
    <p:sldId id="321" r:id="rId27"/>
    <p:sldId id="313" r:id="rId28"/>
    <p:sldId id="328" r:id="rId29"/>
    <p:sldId id="329" r:id="rId30"/>
    <p:sldId id="330" r:id="rId31"/>
    <p:sldId id="315" r:id="rId32"/>
    <p:sldId id="316" r:id="rId33"/>
    <p:sldId id="317" r:id="rId34"/>
    <p:sldId id="335" r:id="rId35"/>
    <p:sldId id="333" r:id="rId36"/>
    <p:sldId id="334" r:id="rId37"/>
    <p:sldId id="331" r:id="rId38"/>
    <p:sldId id="340" r:id="rId39"/>
    <p:sldId id="318" r:id="rId40"/>
    <p:sldId id="319" r:id="rId41"/>
    <p:sldId id="341"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1AEB"/>
    <a:srgbClr val="FFFF00"/>
    <a:srgbClr val="0000FF"/>
    <a:srgbClr val="FF66FF"/>
    <a:srgbClr val="CCFF33"/>
    <a:srgbClr val="FFFFFF"/>
    <a:srgbClr val="FF0066"/>
    <a:srgbClr val="33CC33"/>
    <a:srgbClr val="FF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39" autoAdjust="0"/>
  </p:normalViewPr>
  <p:slideViewPr>
    <p:cSldViewPr>
      <p:cViewPr>
        <p:scale>
          <a:sx n="73" d="100"/>
          <a:sy n="73" d="100"/>
        </p:scale>
        <p:origin x="-1296" y="1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1522E5B-E52A-4D2D-B211-503609490F8E}" type="datetimeFigureOut">
              <a:rPr lang="en-US" smtClean="0"/>
              <a:pPr/>
              <a:t>12/14/2015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8E5003D-C144-400A-9B31-064798105A9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522E5B-E52A-4D2D-B211-503609490F8E}" type="datetimeFigureOut">
              <a:rPr lang="en-US" smtClean="0"/>
              <a:pPr/>
              <a:t>12/14/2015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5003D-C144-400A-9B31-064798105A9B}" type="slidenum">
              <a:rPr lang="en-US" smtClean="0"/>
              <a:pPr/>
              <a:t>‹#›</a:t>
            </a:fld>
            <a:endParaRPr lang="en-US"/>
          </a:p>
        </p:txBody>
      </p:sp>
    </p:spTree>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522E5B-E52A-4D2D-B211-503609490F8E}" type="datetimeFigureOut">
              <a:rPr lang="en-US" smtClean="0"/>
              <a:pPr/>
              <a:t>12/14/2015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5003D-C144-400A-9B31-064798105A9B}" type="slidenum">
              <a:rPr lang="en-US" smtClean="0"/>
              <a:pPr/>
              <a:t>‹#›</a:t>
            </a:fld>
            <a:endParaRPr lang="en-US"/>
          </a:p>
        </p:txBody>
      </p:sp>
    </p:spTree>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522E5B-E52A-4D2D-B211-503609490F8E}" type="datetimeFigureOut">
              <a:rPr lang="en-US" smtClean="0"/>
              <a:pPr/>
              <a:t>12/14/2015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5003D-C144-400A-9B31-064798105A9B}" type="slidenum">
              <a:rPr lang="en-US" smtClean="0"/>
              <a:pPr/>
              <a:t>‹#›</a:t>
            </a:fld>
            <a:endParaRPr lang="en-US"/>
          </a:p>
        </p:txBody>
      </p:sp>
    </p:spTree>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522E5B-E52A-4D2D-B211-503609490F8E}" type="datetimeFigureOut">
              <a:rPr lang="en-US" smtClean="0"/>
              <a:pPr/>
              <a:t>12/14/2015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5003D-C144-400A-9B31-064798105A9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522E5B-E52A-4D2D-B211-503609490F8E}" type="datetimeFigureOut">
              <a:rPr lang="en-US" smtClean="0"/>
              <a:pPr/>
              <a:t>12/14/2015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5003D-C144-400A-9B31-064798105A9B}" type="slidenum">
              <a:rPr lang="en-US" smtClean="0"/>
              <a:pPr/>
              <a:t>‹#›</a:t>
            </a:fld>
            <a:endParaRPr lang="en-US"/>
          </a:p>
        </p:txBody>
      </p:sp>
    </p:spTree>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1522E5B-E52A-4D2D-B211-503609490F8E}" type="datetimeFigureOut">
              <a:rPr lang="en-US" smtClean="0"/>
              <a:pPr/>
              <a:t>12/14/2015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E5003D-C144-400A-9B31-064798105A9B}" type="slidenum">
              <a:rPr lang="en-US" smtClean="0"/>
              <a:pPr/>
              <a:t>‹#›</a:t>
            </a:fld>
            <a:endParaRPr lang="en-US"/>
          </a:p>
        </p:txBody>
      </p:sp>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522E5B-E52A-4D2D-B211-503609490F8E}" type="datetimeFigureOut">
              <a:rPr lang="en-US" smtClean="0"/>
              <a:pPr/>
              <a:t>12/14/2015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E5003D-C144-400A-9B31-064798105A9B}" type="slidenum">
              <a:rPr lang="en-US" smtClean="0"/>
              <a:pPr/>
              <a:t>‹#›</a:t>
            </a:fld>
            <a:endParaRPr lang="en-US"/>
          </a:p>
        </p:txBody>
      </p:sp>
    </p:spTree>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522E5B-E52A-4D2D-B211-503609490F8E}" type="datetimeFigureOut">
              <a:rPr lang="en-US" smtClean="0"/>
              <a:pPr/>
              <a:t>12/14/2015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E5003D-C144-400A-9B31-064798105A9B}" type="slidenum">
              <a:rPr lang="en-US" smtClean="0"/>
              <a:pPr/>
              <a:t>‹#›</a:t>
            </a:fld>
            <a:endParaRPr lang="en-US"/>
          </a:p>
        </p:txBody>
      </p:sp>
    </p:spTree>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522E5B-E52A-4D2D-B211-503609490F8E}" type="datetimeFigureOut">
              <a:rPr lang="en-US" smtClean="0"/>
              <a:pPr/>
              <a:t>12/14/2015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5003D-C144-400A-9B31-064798105A9B}" type="slidenum">
              <a:rPr lang="en-US" smtClean="0"/>
              <a:pPr/>
              <a:t>‹#›</a:t>
            </a:fld>
            <a:endParaRPr lang="en-US"/>
          </a:p>
        </p:txBody>
      </p:sp>
    </p:spTree>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522E5B-E52A-4D2D-B211-503609490F8E}" type="datetimeFigureOut">
              <a:rPr lang="en-US" smtClean="0"/>
              <a:pPr/>
              <a:t>12/14/2015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8E5003D-C144-400A-9B31-064798105A9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522E5B-E52A-4D2D-B211-503609490F8E}" type="datetimeFigureOut">
              <a:rPr lang="en-US" smtClean="0"/>
              <a:pPr/>
              <a:t>12/14/2015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8E5003D-C144-400A-9B31-064798105A9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ransition>
    <p:pull dir="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endParaRPr lang="en-US" dirty="0">
              <a:latin typeface="Arial Black" pitchFamily="34" charset="0"/>
            </a:endParaRPr>
          </a:p>
        </p:txBody>
      </p:sp>
      <p:sp>
        <p:nvSpPr>
          <p:cNvPr id="3" name="Content Placeholder 2"/>
          <p:cNvSpPr>
            <a:spLocks noGrp="1"/>
          </p:cNvSpPr>
          <p:nvPr>
            <p:ph idx="1"/>
          </p:nvPr>
        </p:nvSpPr>
        <p:spPr/>
        <p:txBody>
          <a:bodyPr>
            <a:normAutofit/>
          </a:bodyPr>
          <a:lstStyle/>
          <a:p>
            <a:pPr algn="ctr">
              <a:buNone/>
            </a:pPr>
            <a:endParaRPr lang="en-US" sz="4000" b="1" dirty="0" smtClean="0">
              <a:solidFill>
                <a:schemeClr val="bg2">
                  <a:lumMod val="50000"/>
                </a:schemeClr>
              </a:solidFill>
              <a:latin typeface="Bookman Old Style" pitchFamily="18" charset="0"/>
            </a:endParaRPr>
          </a:p>
          <a:p>
            <a:pPr algn="ctr">
              <a:buNone/>
            </a:pPr>
            <a:r>
              <a:rPr lang="en-US" sz="3600" b="1" dirty="0" smtClean="0">
                <a:solidFill>
                  <a:schemeClr val="bg2">
                    <a:lumMod val="50000"/>
                  </a:schemeClr>
                </a:solidFill>
                <a:latin typeface="Bookman Old Style" pitchFamily="18" charset="0"/>
              </a:rPr>
              <a:t>PRESENTATION ON </a:t>
            </a:r>
          </a:p>
          <a:p>
            <a:pPr algn="ctr">
              <a:buNone/>
            </a:pPr>
            <a:r>
              <a:rPr lang="en-US" sz="3600" b="1" i="1" dirty="0" smtClean="0">
                <a:solidFill>
                  <a:schemeClr val="bg2">
                    <a:lumMod val="50000"/>
                  </a:schemeClr>
                </a:solidFill>
                <a:latin typeface="Bookman Old Style" pitchFamily="18" charset="0"/>
              </a:rPr>
              <a:t>MIZORAM RIGHT TO PUBLIC SERVICES ACT, 2015</a:t>
            </a:r>
          </a:p>
          <a:p>
            <a:pPr>
              <a:buNone/>
            </a:pPr>
            <a:endParaRPr lang="en-US" dirty="0" smtClean="0">
              <a:solidFill>
                <a:schemeClr val="bg2">
                  <a:lumMod val="50000"/>
                </a:schemeClr>
              </a:solidFill>
            </a:endParaRPr>
          </a:p>
          <a:p>
            <a:pPr>
              <a:buNone/>
            </a:pPr>
            <a:endParaRPr lang="en-US" dirty="0" smtClean="0">
              <a:solidFill>
                <a:schemeClr val="bg2">
                  <a:lumMod val="50000"/>
                </a:schemeClr>
              </a:solidFill>
            </a:endParaRPr>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200" b="1" dirty="0" smtClean="0">
                <a:solidFill>
                  <a:schemeClr val="bg2">
                    <a:lumMod val="50000"/>
                  </a:schemeClr>
                </a:solidFill>
                <a:latin typeface="+mn-lt"/>
              </a:rPr>
              <a:t>NOTIFICATION OF PUBLIC SERVICES</a:t>
            </a:r>
            <a:endParaRPr lang="en-US" sz="3200" b="1" dirty="0">
              <a:solidFill>
                <a:schemeClr val="bg2">
                  <a:lumMod val="50000"/>
                </a:schemeClr>
              </a:solidFill>
              <a:latin typeface="+mn-lt"/>
            </a:endParaRPr>
          </a:p>
        </p:txBody>
      </p:sp>
      <p:sp>
        <p:nvSpPr>
          <p:cNvPr id="4" name="Content Placeholder 3"/>
          <p:cNvSpPr>
            <a:spLocks noGrp="1"/>
          </p:cNvSpPr>
          <p:nvPr>
            <p:ph idx="1"/>
          </p:nvPr>
        </p:nvSpPr>
        <p:spPr/>
        <p:txBody>
          <a:bodyPr>
            <a:normAutofit lnSpcReduction="10000"/>
          </a:bodyPr>
          <a:lstStyle/>
          <a:p>
            <a:pPr lvl="0" algn="just"/>
            <a:r>
              <a:rPr lang="en-US" sz="2400" dirty="0" smtClean="0">
                <a:solidFill>
                  <a:schemeClr val="bg2">
                    <a:lumMod val="50000"/>
                  </a:schemeClr>
                </a:solidFill>
              </a:rPr>
              <a:t>The State Government can notify, from time to time, public services to be covered under the Act and specify the time limits for provision of such notified public services [Sec 4(1)]</a:t>
            </a:r>
          </a:p>
          <a:p>
            <a:pPr lvl="0" algn="just"/>
            <a:endParaRPr lang="en-US" sz="2400" dirty="0" smtClean="0">
              <a:solidFill>
                <a:schemeClr val="bg2">
                  <a:lumMod val="50000"/>
                </a:schemeClr>
              </a:solidFill>
            </a:endParaRPr>
          </a:p>
          <a:p>
            <a:pPr lvl="0" algn="just"/>
            <a:r>
              <a:rPr lang="en-US" sz="2400" dirty="0" smtClean="0">
                <a:solidFill>
                  <a:schemeClr val="bg2">
                    <a:lumMod val="50000"/>
                  </a:schemeClr>
                </a:solidFill>
              </a:rPr>
              <a:t>In  other words, public services can be notified from time to time by an executive order duly published in the Official Gazette</a:t>
            </a:r>
          </a:p>
          <a:p>
            <a:pPr lvl="0" algn="just"/>
            <a:endParaRPr lang="en-US" sz="2400" dirty="0" smtClean="0">
              <a:solidFill>
                <a:schemeClr val="bg2">
                  <a:lumMod val="50000"/>
                </a:schemeClr>
              </a:solidFill>
            </a:endParaRPr>
          </a:p>
          <a:p>
            <a:pPr lvl="0" algn="just"/>
            <a:r>
              <a:rPr lang="en-US" sz="2400" dirty="0" smtClean="0">
                <a:solidFill>
                  <a:schemeClr val="bg2">
                    <a:lumMod val="50000"/>
                  </a:schemeClr>
                </a:solidFill>
              </a:rPr>
              <a:t>The State Government can designate suitable Officers viz. Designated Officers who shall be responsible for providing such notified public services to citizens  [Sec 4(2)]</a:t>
            </a:r>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200" b="1" dirty="0" smtClean="0">
                <a:solidFill>
                  <a:schemeClr val="bg2">
                    <a:lumMod val="50000"/>
                  </a:schemeClr>
                </a:solidFill>
                <a:latin typeface="+mn-lt"/>
              </a:rPr>
              <a:t>NOTIFICATION OF PUBLIC SERVICES</a:t>
            </a:r>
            <a:endParaRPr lang="en-US" sz="3200" b="1" dirty="0">
              <a:solidFill>
                <a:schemeClr val="bg2">
                  <a:lumMod val="50000"/>
                </a:schemeClr>
              </a:solidFill>
              <a:latin typeface="+mn-lt"/>
            </a:endParaRPr>
          </a:p>
        </p:txBody>
      </p:sp>
      <p:pic>
        <p:nvPicPr>
          <p:cNvPr id="1026" name="Picture 2" descr="C:\Users\Asus\Documents\Lightshot\Screenshot_16.png"/>
          <p:cNvPicPr>
            <a:picLocks noGrp="1" noChangeAspect="1" noChangeArrowheads="1"/>
          </p:cNvPicPr>
          <p:nvPr>
            <p:ph idx="1"/>
          </p:nvPr>
        </p:nvPicPr>
        <p:blipFill>
          <a:blip r:embed="rId2" cstate="print"/>
          <a:srcRect/>
          <a:stretch>
            <a:fillRect/>
          </a:stretch>
        </p:blipFill>
        <p:spPr bwMode="auto">
          <a:xfrm>
            <a:off x="457200" y="1676400"/>
            <a:ext cx="8229600" cy="4876800"/>
          </a:xfrm>
          <a:prstGeom prst="rect">
            <a:avLst/>
          </a:prstGeom>
          <a:noFill/>
        </p:spPr>
      </p:pic>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200" b="1" dirty="0" smtClean="0">
                <a:solidFill>
                  <a:schemeClr val="bg2">
                    <a:lumMod val="50000"/>
                  </a:schemeClr>
                </a:solidFill>
                <a:latin typeface="+mn-lt"/>
              </a:rPr>
              <a:t>NOTIFICATION OF PUBLIC SERVICES</a:t>
            </a:r>
            <a:endParaRPr lang="en-US" sz="3200" b="1" dirty="0">
              <a:solidFill>
                <a:schemeClr val="bg2">
                  <a:lumMod val="50000"/>
                </a:schemeClr>
              </a:solidFill>
              <a:latin typeface="+mn-lt"/>
            </a:endParaRPr>
          </a:p>
        </p:txBody>
      </p:sp>
      <p:pic>
        <p:nvPicPr>
          <p:cNvPr id="1026" name="Picture 2" descr="C:\Users\Asus\Documents\Lightshot\Screenshot_16.png"/>
          <p:cNvPicPr>
            <a:picLocks noGrp="1" noChangeAspect="1" noChangeArrowheads="1"/>
          </p:cNvPicPr>
          <p:nvPr>
            <p:ph idx="1"/>
          </p:nvPr>
        </p:nvPicPr>
        <p:blipFill>
          <a:blip r:embed="rId2" cstate="print"/>
          <a:stretch>
            <a:fillRect/>
          </a:stretch>
        </p:blipFill>
        <p:spPr bwMode="auto">
          <a:xfrm>
            <a:off x="457200" y="1600200"/>
            <a:ext cx="8229600" cy="4835131"/>
          </a:xfrm>
          <a:prstGeom prst="rect">
            <a:avLst/>
          </a:prstGeom>
          <a:noFill/>
        </p:spPr>
      </p:pic>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200" b="1" dirty="0" smtClean="0">
                <a:solidFill>
                  <a:schemeClr val="bg2">
                    <a:lumMod val="50000"/>
                  </a:schemeClr>
                </a:solidFill>
                <a:latin typeface="+mn-lt"/>
              </a:rPr>
              <a:t>DISPLAY </a:t>
            </a:r>
            <a:r>
              <a:rPr lang="en-US" sz="3200" b="1" dirty="0" smtClean="0">
                <a:solidFill>
                  <a:schemeClr val="bg2">
                    <a:lumMod val="50000"/>
                  </a:schemeClr>
                </a:solidFill>
                <a:latin typeface="+mn-lt"/>
              </a:rPr>
              <a:t>OF PUBLIC SERVICES</a:t>
            </a:r>
            <a:endParaRPr lang="en-US" sz="3200" b="1" dirty="0">
              <a:solidFill>
                <a:schemeClr val="bg2">
                  <a:lumMod val="50000"/>
                </a:schemeClr>
              </a:solidFill>
              <a:latin typeface="+mn-lt"/>
            </a:endParaRPr>
          </a:p>
        </p:txBody>
      </p:sp>
      <p:sp>
        <p:nvSpPr>
          <p:cNvPr id="4" name="Content Placeholder 3"/>
          <p:cNvSpPr>
            <a:spLocks noGrp="1"/>
          </p:cNvSpPr>
          <p:nvPr>
            <p:ph idx="1"/>
          </p:nvPr>
        </p:nvSpPr>
        <p:spPr/>
        <p:txBody>
          <a:bodyPr>
            <a:normAutofit/>
          </a:bodyPr>
          <a:lstStyle/>
          <a:p>
            <a:pPr algn="just"/>
            <a:r>
              <a:rPr lang="en-IN" sz="2200" dirty="0" smtClean="0">
                <a:solidFill>
                  <a:schemeClr val="bg2">
                    <a:lumMod val="50000"/>
                  </a:schemeClr>
                </a:solidFill>
              </a:rPr>
              <a:t>The Designated Officer shall display all relevant information relating to notified services for public convenience in </a:t>
            </a:r>
            <a:r>
              <a:rPr lang="en-IN" sz="2200" b="1" dirty="0" smtClean="0">
                <a:solidFill>
                  <a:schemeClr val="bg2">
                    <a:lumMod val="50000"/>
                  </a:schemeClr>
                </a:solidFill>
              </a:rPr>
              <a:t>Form 2 </a:t>
            </a:r>
            <a:r>
              <a:rPr lang="en-IN" sz="2200" dirty="0" smtClean="0">
                <a:solidFill>
                  <a:schemeClr val="bg2">
                    <a:lumMod val="50000"/>
                  </a:schemeClr>
                </a:solidFill>
              </a:rPr>
              <a:t>which shall include:</a:t>
            </a:r>
          </a:p>
          <a:p>
            <a:pPr algn="just"/>
            <a:endParaRPr lang="en-IN" sz="2200" dirty="0" smtClean="0">
              <a:solidFill>
                <a:schemeClr val="bg2">
                  <a:lumMod val="50000"/>
                </a:schemeClr>
              </a:solidFill>
            </a:endParaRPr>
          </a:p>
          <a:p>
            <a:pPr algn="just"/>
            <a:r>
              <a:rPr lang="en-IN" sz="2200" dirty="0" smtClean="0">
                <a:solidFill>
                  <a:schemeClr val="bg2">
                    <a:lumMod val="50000"/>
                  </a:schemeClr>
                </a:solidFill>
              </a:rPr>
              <a:t>Designation of Designated Officer</a:t>
            </a:r>
          </a:p>
          <a:p>
            <a:pPr algn="just"/>
            <a:r>
              <a:rPr lang="en-IN" sz="2200" dirty="0" smtClean="0">
                <a:solidFill>
                  <a:schemeClr val="bg2">
                    <a:lumMod val="50000"/>
                  </a:schemeClr>
                </a:solidFill>
              </a:rPr>
              <a:t>First Appellate Authority</a:t>
            </a:r>
          </a:p>
          <a:p>
            <a:pPr algn="just"/>
            <a:r>
              <a:rPr lang="en-IN" sz="2200" dirty="0" smtClean="0">
                <a:solidFill>
                  <a:schemeClr val="bg2">
                    <a:lumMod val="50000"/>
                  </a:schemeClr>
                </a:solidFill>
              </a:rPr>
              <a:t>Second Appellate Authority</a:t>
            </a:r>
          </a:p>
          <a:p>
            <a:pPr algn="just"/>
            <a:r>
              <a:rPr lang="en-IN" sz="2200" dirty="0" smtClean="0">
                <a:solidFill>
                  <a:schemeClr val="bg2">
                    <a:lumMod val="50000"/>
                  </a:schemeClr>
                </a:solidFill>
              </a:rPr>
              <a:t>Stipulated time limit</a:t>
            </a:r>
          </a:p>
          <a:p>
            <a:pPr algn="just"/>
            <a:r>
              <a:rPr lang="en-IN" sz="2200" dirty="0" smtClean="0">
                <a:solidFill>
                  <a:schemeClr val="bg2">
                    <a:lumMod val="50000"/>
                  </a:schemeClr>
                </a:solidFill>
              </a:rPr>
              <a:t>Documents required to be enclosed with the application [Rule 5]</a:t>
            </a:r>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Screenshot_11.png"/>
          <p:cNvPicPr>
            <a:picLocks noGrp="1" noChangeAspect="1"/>
          </p:cNvPicPr>
          <p:nvPr>
            <p:ph idx="1"/>
          </p:nvPr>
        </p:nvPicPr>
        <p:blipFill>
          <a:blip r:embed="rId2" cstate="print"/>
          <a:stretch>
            <a:fillRect/>
          </a:stretch>
        </p:blipFill>
        <p:spPr>
          <a:xfrm>
            <a:off x="489994" y="990601"/>
            <a:ext cx="8164011" cy="5334000"/>
          </a:xfrm>
        </p:spPr>
      </p:pic>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pPr algn="ctr">
              <a:defRPr/>
            </a:pPr>
            <a:r>
              <a:rPr lang="en-US" sz="3600" b="1" dirty="0" smtClean="0">
                <a:solidFill>
                  <a:schemeClr val="bg2">
                    <a:lumMod val="50000"/>
                  </a:schemeClr>
                </a:solidFill>
                <a:latin typeface="+mn-lt"/>
              </a:rPr>
              <a:t>TIME BOUND DELIVERY OF SERVICES</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lnSpcReduction="10000"/>
          </a:bodyPr>
          <a:lstStyle/>
          <a:p>
            <a:pPr algn="just"/>
            <a:r>
              <a:rPr lang="en-IN" sz="2400" dirty="0" smtClean="0">
                <a:solidFill>
                  <a:schemeClr val="bg2">
                    <a:lumMod val="50000"/>
                  </a:schemeClr>
                </a:solidFill>
              </a:rPr>
              <a:t>Every eligible person shall have the right to obtain the services in accordance with this Act within the time bound period as notified under Sec 4(1) [Sec 5]</a:t>
            </a:r>
          </a:p>
          <a:p>
            <a:pPr algn="just"/>
            <a:endParaRPr lang="en-IN" sz="2400" dirty="0" smtClean="0">
              <a:solidFill>
                <a:schemeClr val="bg2">
                  <a:lumMod val="50000"/>
                </a:schemeClr>
              </a:solidFill>
            </a:endParaRPr>
          </a:p>
          <a:p>
            <a:pPr lvl="0" algn="just"/>
            <a:r>
              <a:rPr lang="en-IN" sz="2400" dirty="0" smtClean="0">
                <a:solidFill>
                  <a:schemeClr val="bg2">
                    <a:lumMod val="50000"/>
                  </a:schemeClr>
                </a:solidFill>
              </a:rPr>
              <a:t>The</a:t>
            </a:r>
            <a:r>
              <a:rPr lang="en-IN" sz="2400" b="1" dirty="0" smtClean="0">
                <a:solidFill>
                  <a:schemeClr val="bg2">
                    <a:lumMod val="50000"/>
                  </a:schemeClr>
                </a:solidFill>
              </a:rPr>
              <a:t> </a:t>
            </a:r>
            <a:r>
              <a:rPr lang="en-IN" sz="2400" dirty="0" smtClean="0">
                <a:solidFill>
                  <a:schemeClr val="bg2">
                    <a:lumMod val="50000"/>
                  </a:schemeClr>
                </a:solidFill>
              </a:rPr>
              <a:t>Designated Officer shall provide the notified public services under Sec 4(1) to the eligible person within the stipulated time limit [Sec 6(1)]</a:t>
            </a:r>
          </a:p>
          <a:p>
            <a:pPr lvl="0" algn="just"/>
            <a:endParaRPr lang="en-US" sz="2400" dirty="0" smtClean="0">
              <a:solidFill>
                <a:schemeClr val="bg2">
                  <a:lumMod val="50000"/>
                </a:schemeClr>
              </a:solidFill>
            </a:endParaRPr>
          </a:p>
          <a:p>
            <a:pPr algn="just"/>
            <a:r>
              <a:rPr lang="en-IN" sz="2400" dirty="0" smtClean="0">
                <a:solidFill>
                  <a:schemeClr val="bg2">
                    <a:lumMod val="50000"/>
                  </a:schemeClr>
                </a:solidFill>
              </a:rPr>
              <a:t>The Designated Officer may seek the assistance of any other officer connected with the delivery of that particular notified service [Sec 6(2)]</a:t>
            </a:r>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pPr algn="ctr">
              <a:defRPr/>
            </a:pPr>
            <a:r>
              <a:rPr lang="en-US" sz="3600" b="1" dirty="0" smtClean="0">
                <a:solidFill>
                  <a:schemeClr val="bg2">
                    <a:lumMod val="50000"/>
                  </a:schemeClr>
                </a:solidFill>
                <a:latin typeface="+mn-lt"/>
              </a:rPr>
              <a:t>TIME BOUND DELIVERY OF SERVICES</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fontScale="92500"/>
          </a:bodyPr>
          <a:lstStyle/>
          <a:p>
            <a:pPr algn="just"/>
            <a:r>
              <a:rPr lang="en-IN" sz="2400" dirty="0" smtClean="0">
                <a:solidFill>
                  <a:schemeClr val="bg2">
                    <a:lumMod val="50000"/>
                  </a:schemeClr>
                </a:solidFill>
              </a:rPr>
              <a:t>Any Officer whose assistance has been sought to render all assistance to the Designated Officer and shall also be treated as Designated Officer under this Act [Sec 6(3)]</a:t>
            </a:r>
          </a:p>
          <a:p>
            <a:pPr algn="just"/>
            <a:endParaRPr lang="en-IN" sz="2400" dirty="0" smtClean="0">
              <a:solidFill>
                <a:schemeClr val="bg2">
                  <a:lumMod val="50000"/>
                </a:schemeClr>
              </a:solidFill>
            </a:endParaRPr>
          </a:p>
          <a:p>
            <a:pPr lvl="0" algn="just"/>
            <a:r>
              <a:rPr lang="en-IN" sz="2400" dirty="0" smtClean="0">
                <a:solidFill>
                  <a:schemeClr val="bg2">
                    <a:lumMod val="50000"/>
                  </a:schemeClr>
                </a:solidFill>
              </a:rPr>
              <a:t>The stipulated time limit shall start from the date when the application for obtaining a notified public service is received by the Designated Officer or by a person sub-ordinate to him so authorized to receive the application. [Sec 7(1)] </a:t>
            </a:r>
          </a:p>
          <a:p>
            <a:pPr lvl="0" algn="just"/>
            <a:endParaRPr lang="en-IN" sz="2400" dirty="0" smtClean="0">
              <a:solidFill>
                <a:schemeClr val="bg2">
                  <a:lumMod val="50000"/>
                </a:schemeClr>
              </a:solidFill>
            </a:endParaRPr>
          </a:p>
          <a:p>
            <a:pPr lvl="0" algn="just"/>
            <a:r>
              <a:rPr lang="en-IN" sz="2400" dirty="0" smtClean="0">
                <a:solidFill>
                  <a:schemeClr val="bg2">
                    <a:lumMod val="50000"/>
                  </a:schemeClr>
                </a:solidFill>
              </a:rPr>
              <a:t>The Designated Officer, on receipt of an application, shall provide the notified public service or reject the application within the stipulated time limit [Sec 7(2)]</a:t>
            </a:r>
            <a:endParaRPr lang="en-US" sz="2400" dirty="0" smtClean="0">
              <a:solidFill>
                <a:schemeClr val="bg2">
                  <a:lumMod val="50000"/>
                </a:schemeClr>
              </a:solidFill>
            </a:endParaRPr>
          </a:p>
          <a:p>
            <a:pPr algn="just"/>
            <a:endParaRPr lang="en-US" sz="2400" dirty="0" smtClean="0"/>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pPr algn="ctr">
              <a:defRPr/>
            </a:pPr>
            <a:r>
              <a:rPr lang="en-US" sz="3600" b="1" dirty="0" smtClean="0">
                <a:solidFill>
                  <a:schemeClr val="bg2">
                    <a:lumMod val="50000"/>
                  </a:schemeClr>
                </a:solidFill>
                <a:latin typeface="+mn-lt"/>
              </a:rPr>
              <a:t>RECEIPT OF APPLICATION FOR SERVICES</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a:bodyPr>
          <a:lstStyle/>
          <a:p>
            <a:pPr algn="just"/>
            <a:r>
              <a:rPr lang="en-IN" sz="2400" dirty="0" smtClean="0">
                <a:solidFill>
                  <a:schemeClr val="bg2">
                    <a:lumMod val="50000"/>
                  </a:schemeClr>
                </a:solidFill>
              </a:rPr>
              <a:t>The Designated Officer may receive or may, by order, authorize any subordinate officer or employee of the Department to receive the application made by any eligible person to obtain any notified service</a:t>
            </a:r>
          </a:p>
          <a:p>
            <a:pPr algn="just"/>
            <a:endParaRPr lang="en-IN" sz="2400" dirty="0" smtClean="0">
              <a:solidFill>
                <a:schemeClr val="bg2">
                  <a:lumMod val="50000"/>
                </a:schemeClr>
              </a:solidFill>
            </a:endParaRPr>
          </a:p>
          <a:p>
            <a:pPr algn="just"/>
            <a:r>
              <a:rPr lang="en-IN" sz="2400" dirty="0" smtClean="0">
                <a:solidFill>
                  <a:schemeClr val="bg2">
                    <a:lumMod val="50000"/>
                  </a:schemeClr>
                </a:solidFill>
              </a:rPr>
              <a:t>He shall also issue the acknowledgement receipt to the applicant in </a:t>
            </a:r>
            <a:r>
              <a:rPr lang="en-IN" sz="2400" b="1" dirty="0" smtClean="0">
                <a:solidFill>
                  <a:schemeClr val="bg2">
                    <a:lumMod val="50000"/>
                  </a:schemeClr>
                </a:solidFill>
              </a:rPr>
              <a:t>Form-1 </a:t>
            </a:r>
            <a:r>
              <a:rPr lang="en-IN" sz="2400" dirty="0" smtClean="0">
                <a:solidFill>
                  <a:schemeClr val="bg2">
                    <a:lumMod val="50000"/>
                  </a:schemeClr>
                </a:solidFill>
              </a:rPr>
              <a:t>[Rule 3]</a:t>
            </a:r>
          </a:p>
          <a:p>
            <a:pPr algn="just"/>
            <a:endParaRPr lang="en-US" sz="2400" dirty="0" smtClean="0">
              <a:solidFill>
                <a:schemeClr val="bg2">
                  <a:lumMod val="50000"/>
                </a:schemeClr>
              </a:solidFill>
            </a:endParaRPr>
          </a:p>
          <a:p>
            <a:pPr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Screenshot_10.png"/>
          <p:cNvPicPr>
            <a:picLocks noGrp="1" noChangeAspect="1"/>
          </p:cNvPicPr>
          <p:nvPr>
            <p:ph idx="1"/>
          </p:nvPr>
        </p:nvPicPr>
        <p:blipFill>
          <a:blip r:embed="rId2" cstate="print"/>
          <a:stretch>
            <a:fillRect/>
          </a:stretch>
        </p:blipFill>
        <p:spPr>
          <a:xfrm>
            <a:off x="1066800" y="685800"/>
            <a:ext cx="7239000" cy="5638801"/>
          </a:xfrm>
        </p:spPr>
      </p:pic>
    </p:spTree>
  </p:cSld>
  <p:clrMapOvr>
    <a:masterClrMapping/>
  </p:clrMapOvr>
  <p:transition>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pPr algn="ctr">
              <a:defRPr/>
            </a:pPr>
            <a:r>
              <a:rPr lang="en-US" sz="3600" b="1" dirty="0" smtClean="0">
                <a:solidFill>
                  <a:schemeClr val="bg2">
                    <a:lumMod val="50000"/>
                  </a:schemeClr>
                </a:solidFill>
                <a:latin typeface="+mn-lt"/>
              </a:rPr>
              <a:t>RECEIPT OF APPLICATION FOR SERVICES</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fontScale="92500"/>
          </a:bodyPr>
          <a:lstStyle/>
          <a:p>
            <a:pPr lvl="0" algn="just"/>
            <a:r>
              <a:rPr lang="en-IN" sz="2400" dirty="0" smtClean="0">
                <a:solidFill>
                  <a:schemeClr val="bg2">
                    <a:lumMod val="50000"/>
                  </a:schemeClr>
                </a:solidFill>
              </a:rPr>
              <a:t>In case all the essential documents for providing the notified service are not enclosed in the application, the last date of the stipulated time limit shall not be specified. [Rule 3]</a:t>
            </a:r>
          </a:p>
          <a:p>
            <a:pPr lvl="0" algn="just"/>
            <a:endParaRPr lang="en-IN" sz="2400" dirty="0" smtClean="0">
              <a:solidFill>
                <a:schemeClr val="bg2">
                  <a:lumMod val="50000"/>
                </a:schemeClr>
              </a:solidFill>
            </a:endParaRPr>
          </a:p>
          <a:p>
            <a:pPr lvl="0" algn="just"/>
            <a:r>
              <a:rPr lang="en-IN" sz="2400" dirty="0" smtClean="0">
                <a:solidFill>
                  <a:schemeClr val="bg2">
                    <a:lumMod val="50000"/>
                  </a:schemeClr>
                </a:solidFill>
              </a:rPr>
              <a:t>While computing the stipulated time limit for providing notified services, Sundays and all other public holidays shall not be counted. [Rule 4]</a:t>
            </a:r>
          </a:p>
          <a:p>
            <a:pPr lvl="0" algn="just"/>
            <a:endParaRPr lang="en-US" sz="2400" dirty="0" smtClean="0">
              <a:solidFill>
                <a:schemeClr val="bg2">
                  <a:lumMod val="50000"/>
                </a:schemeClr>
              </a:solidFill>
            </a:endParaRPr>
          </a:p>
          <a:p>
            <a:pPr lvl="0" algn="just"/>
            <a:r>
              <a:rPr lang="en-US" sz="2400" dirty="0" smtClean="0">
                <a:solidFill>
                  <a:schemeClr val="bg2">
                    <a:lumMod val="50000"/>
                  </a:schemeClr>
                </a:solidFill>
              </a:rPr>
              <a:t>“Public holiday” implies Sundays and any other day declared by the Government, by notification in the Official Gazette, as a public holiday [Explanation to Sec 25 of Negotiable Instruments Act, 1881]</a:t>
            </a:r>
            <a:endParaRPr lang="en-IN" sz="2400" dirty="0" smtClean="0">
              <a:solidFill>
                <a:schemeClr val="bg2">
                  <a:lumMod val="50000"/>
                </a:schemeClr>
              </a:solidFill>
            </a:endParaRPr>
          </a:p>
          <a:p>
            <a:pPr algn="just"/>
            <a:endParaRPr lang="en-US" sz="2400" dirty="0" smtClean="0">
              <a:solidFill>
                <a:schemeClr val="bg2">
                  <a:lumMod val="50000"/>
                </a:schemeClr>
              </a:solidFill>
            </a:endParaRPr>
          </a:p>
          <a:p>
            <a:pPr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OBJECTIVES OF THE ACT</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lstStyle/>
          <a:p>
            <a:pPr algn="just"/>
            <a:r>
              <a:rPr lang="en-US" sz="2400" dirty="0" smtClean="0">
                <a:solidFill>
                  <a:schemeClr val="bg2">
                    <a:lumMod val="50000"/>
                  </a:schemeClr>
                </a:solidFill>
              </a:rPr>
              <a:t>It’s main objective is to provide notified public services to the citizens within a stipulated time limit</a:t>
            </a:r>
          </a:p>
          <a:p>
            <a:pPr algn="just"/>
            <a:endParaRPr lang="en-US" sz="2400" dirty="0" smtClean="0">
              <a:solidFill>
                <a:schemeClr val="bg2">
                  <a:lumMod val="50000"/>
                </a:schemeClr>
              </a:solidFill>
            </a:endParaRPr>
          </a:p>
          <a:p>
            <a:pPr algn="just"/>
            <a:r>
              <a:rPr lang="en-IN" sz="2400" dirty="0" smtClean="0">
                <a:solidFill>
                  <a:schemeClr val="bg2">
                    <a:lumMod val="50000"/>
                  </a:schemeClr>
                </a:solidFill>
              </a:rPr>
              <a:t>It aims at ensuring an accountable and responsive administration to its citizens especially at the grassroots level</a:t>
            </a:r>
          </a:p>
          <a:p>
            <a:pPr algn="just"/>
            <a:endParaRPr lang="en-IN" sz="2400" dirty="0" smtClean="0">
              <a:solidFill>
                <a:schemeClr val="bg2">
                  <a:lumMod val="50000"/>
                </a:schemeClr>
              </a:solidFill>
            </a:endParaRPr>
          </a:p>
          <a:p>
            <a:pPr algn="just"/>
            <a:r>
              <a:rPr lang="en-IN" sz="2400" dirty="0" smtClean="0">
                <a:solidFill>
                  <a:schemeClr val="bg2">
                    <a:lumMod val="50000"/>
                  </a:schemeClr>
                </a:solidFill>
              </a:rPr>
              <a:t>The Act is an important piece of legislation for reforming the public service delivery systems in the State</a:t>
            </a:r>
            <a:endParaRPr lang="en-US" sz="2400" dirty="0" smtClean="0">
              <a:solidFill>
                <a:schemeClr val="bg2">
                  <a:lumMod val="50000"/>
                </a:schemeClr>
              </a:solidFill>
            </a:endParaRPr>
          </a:p>
          <a:p>
            <a:pPr>
              <a:buNone/>
            </a:pPr>
            <a:endParaRPr lang="en-US" dirty="0" smtClean="0"/>
          </a:p>
        </p:txBody>
      </p:sp>
    </p:spTree>
  </p:cSld>
  <p:clrMapOvr>
    <a:masterClrMapping/>
  </p:clrMapOvr>
  <p:transition>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normAutofit fontScale="90000"/>
          </a:bodyPr>
          <a:lstStyle/>
          <a:p>
            <a:pPr algn="ctr">
              <a:defRPr/>
            </a:pPr>
            <a:r>
              <a:rPr lang="en-US" sz="3600" b="1" dirty="0" smtClean="0">
                <a:solidFill>
                  <a:schemeClr val="bg2">
                    <a:lumMod val="50000"/>
                  </a:schemeClr>
                </a:solidFill>
                <a:latin typeface="+mn-lt"/>
              </a:rPr>
              <a:t>REJECTION OF APPLICATION FOR SERVICES</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a:bodyPr>
          <a:lstStyle/>
          <a:p>
            <a:pPr lvl="0" algn="just"/>
            <a:r>
              <a:rPr lang="en-IN" sz="2400" dirty="0" smtClean="0">
                <a:solidFill>
                  <a:schemeClr val="bg2">
                    <a:lumMod val="50000"/>
                  </a:schemeClr>
                </a:solidFill>
              </a:rPr>
              <a:t>In case of rejection of an application, the Designated Officer shall record the reasons in writing and communicate to the person making the application </a:t>
            </a:r>
          </a:p>
          <a:p>
            <a:pPr lvl="0" algn="just"/>
            <a:endParaRPr lang="en-IN" sz="2400" dirty="0" smtClean="0">
              <a:solidFill>
                <a:schemeClr val="bg2">
                  <a:lumMod val="50000"/>
                </a:schemeClr>
              </a:solidFill>
            </a:endParaRPr>
          </a:p>
          <a:p>
            <a:pPr lvl="0" algn="just">
              <a:buFont typeface="Wingdings" pitchFamily="2" charset="2"/>
              <a:buChar char="Ø"/>
            </a:pPr>
            <a:r>
              <a:rPr lang="en-IN" sz="2400" i="1" dirty="0" smtClean="0">
                <a:solidFill>
                  <a:schemeClr val="bg2">
                    <a:lumMod val="50000"/>
                  </a:schemeClr>
                </a:solidFill>
              </a:rPr>
              <a:t>the reasons for such rejection;</a:t>
            </a:r>
            <a:endParaRPr lang="en-US" sz="2400" i="1" dirty="0" smtClean="0">
              <a:solidFill>
                <a:schemeClr val="bg2">
                  <a:lumMod val="50000"/>
                </a:schemeClr>
              </a:solidFill>
            </a:endParaRPr>
          </a:p>
          <a:p>
            <a:pPr lvl="0" algn="just">
              <a:buFont typeface="Wingdings" pitchFamily="2" charset="2"/>
              <a:buChar char="Ø"/>
            </a:pPr>
            <a:r>
              <a:rPr lang="en-IN" sz="2400" i="1" dirty="0" smtClean="0">
                <a:solidFill>
                  <a:schemeClr val="bg2">
                    <a:lumMod val="50000"/>
                  </a:schemeClr>
                </a:solidFill>
              </a:rPr>
              <a:t>the period within which an appeal against such rejection may</a:t>
            </a:r>
            <a:r>
              <a:rPr lang="en-US" sz="2400" i="1" dirty="0" smtClean="0">
                <a:solidFill>
                  <a:schemeClr val="bg2">
                    <a:lumMod val="50000"/>
                  </a:schemeClr>
                </a:solidFill>
              </a:rPr>
              <a:t> </a:t>
            </a:r>
            <a:r>
              <a:rPr lang="en-IN" sz="2400" i="1" dirty="0" smtClean="0">
                <a:solidFill>
                  <a:schemeClr val="bg2">
                    <a:lumMod val="50000"/>
                  </a:schemeClr>
                </a:solidFill>
              </a:rPr>
              <a:t>be preferred; and</a:t>
            </a:r>
          </a:p>
          <a:p>
            <a:pPr lvl="0" algn="just">
              <a:buFont typeface="Wingdings" pitchFamily="2" charset="2"/>
              <a:buChar char="Ø"/>
            </a:pPr>
            <a:r>
              <a:rPr lang="en-IN" sz="2400" i="1" dirty="0" smtClean="0">
                <a:solidFill>
                  <a:schemeClr val="bg2">
                    <a:lumMod val="50000"/>
                  </a:schemeClr>
                </a:solidFill>
              </a:rPr>
              <a:t>the particulars of the First Appellate Authority [Sec 7(2)]</a:t>
            </a:r>
            <a:endParaRPr lang="en-US" sz="2400" i="1" dirty="0" smtClean="0">
              <a:solidFill>
                <a:schemeClr val="bg2">
                  <a:lumMod val="50000"/>
                </a:schemeClr>
              </a:solidFill>
            </a:endParaRPr>
          </a:p>
          <a:p>
            <a:pPr algn="just"/>
            <a:endParaRPr lang="en-US" sz="2400" dirty="0" smtClean="0"/>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Screenshot_12.png"/>
          <p:cNvPicPr>
            <a:picLocks noGrp="1" noChangeAspect="1"/>
          </p:cNvPicPr>
          <p:nvPr>
            <p:ph idx="1"/>
          </p:nvPr>
        </p:nvPicPr>
        <p:blipFill>
          <a:blip r:embed="rId2" cstate="print"/>
          <a:stretch>
            <a:fillRect/>
          </a:stretch>
        </p:blipFill>
        <p:spPr>
          <a:xfrm>
            <a:off x="457200" y="1066800"/>
            <a:ext cx="8229600" cy="5257800"/>
          </a:xfrm>
        </p:spPr>
      </p:pic>
    </p:spTree>
  </p:cSld>
  <p:clrMapOvr>
    <a:masterClrMapping/>
  </p:clrMapOvr>
  <p:transition>
    <p:pull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APPELLATE AUTHORITIES</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fontScale="92500" lnSpcReduction="20000"/>
          </a:bodyPr>
          <a:lstStyle/>
          <a:p>
            <a:pPr lvl="0" algn="just"/>
            <a:r>
              <a:rPr lang="en-IN" sz="2400" dirty="0" smtClean="0">
                <a:solidFill>
                  <a:schemeClr val="bg2">
                    <a:lumMod val="50000"/>
                  </a:schemeClr>
                </a:solidFill>
              </a:rPr>
              <a:t>The State Government may designate Appellate Authorities in respect of each notified public service for hearing appeals under the Act [Sec 4(3)] viz. </a:t>
            </a:r>
          </a:p>
          <a:p>
            <a:pPr lvl="0" algn="just">
              <a:buNone/>
            </a:pPr>
            <a:r>
              <a:rPr lang="en-IN" sz="2400" dirty="0" smtClean="0">
                <a:solidFill>
                  <a:schemeClr val="bg2">
                    <a:lumMod val="50000"/>
                  </a:schemeClr>
                </a:solidFill>
              </a:rPr>
              <a:t>		1. First Appellate Authority (FAA) </a:t>
            </a:r>
          </a:p>
          <a:p>
            <a:pPr lvl="0" algn="just">
              <a:buNone/>
            </a:pPr>
            <a:r>
              <a:rPr lang="en-IN" sz="2400" dirty="0" smtClean="0">
                <a:solidFill>
                  <a:schemeClr val="bg2">
                    <a:lumMod val="50000"/>
                  </a:schemeClr>
                </a:solidFill>
              </a:rPr>
              <a:t> 		2. Second Appellate Authority (SAA)</a:t>
            </a:r>
          </a:p>
          <a:p>
            <a:pPr lvl="0" algn="just"/>
            <a:endParaRPr lang="en-IN" sz="2400" dirty="0" smtClean="0">
              <a:solidFill>
                <a:schemeClr val="bg2">
                  <a:lumMod val="50000"/>
                </a:schemeClr>
              </a:solidFill>
            </a:endParaRPr>
          </a:p>
          <a:p>
            <a:pPr algn="just"/>
            <a:r>
              <a:rPr lang="en-IN" sz="2400" dirty="0" smtClean="0">
                <a:solidFill>
                  <a:schemeClr val="bg2">
                    <a:lumMod val="50000"/>
                  </a:schemeClr>
                </a:solidFill>
              </a:rPr>
              <a:t>The First Appellate Authority so designated for each of the notified services shall be higher in grade than the respective Designated Officer [Sec 4(4)]</a:t>
            </a:r>
          </a:p>
          <a:p>
            <a:pPr algn="just"/>
            <a:endParaRPr lang="en-IN" sz="2400" dirty="0" smtClean="0">
              <a:solidFill>
                <a:schemeClr val="bg2">
                  <a:lumMod val="50000"/>
                </a:schemeClr>
              </a:solidFill>
            </a:endParaRPr>
          </a:p>
          <a:p>
            <a:pPr algn="just"/>
            <a:r>
              <a:rPr lang="en-IN" sz="2400" dirty="0" smtClean="0">
                <a:solidFill>
                  <a:schemeClr val="bg2">
                    <a:lumMod val="50000"/>
                  </a:schemeClr>
                </a:solidFill>
              </a:rPr>
              <a:t>Similarly, the Second Appellate Authority so designated for each of the notified services shall be higher in grade than the concerned First Appellate Authority [Sec 4(4)]</a:t>
            </a:r>
            <a:endParaRPr lang="en-US" sz="2400" dirty="0" smtClean="0">
              <a:solidFill>
                <a:schemeClr val="bg2">
                  <a:lumMod val="50000"/>
                </a:schemeClr>
              </a:solidFill>
            </a:endParaRPr>
          </a:p>
          <a:p>
            <a:pPr lvl="0" algn="just"/>
            <a:endParaRPr lang="en-US" sz="2400" dirty="0" smtClean="0"/>
          </a:p>
          <a:p>
            <a:pPr algn="just"/>
            <a:endParaRPr lang="en-US" sz="2400" dirty="0" smtClean="0"/>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APPELLATE AUTHORITIES</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a:bodyPr>
          <a:lstStyle/>
          <a:p>
            <a:pPr lvl="0" algn="just"/>
            <a:r>
              <a:rPr lang="en-IN" sz="2400" dirty="0" smtClean="0">
                <a:solidFill>
                  <a:schemeClr val="bg2">
                    <a:lumMod val="50000"/>
                  </a:schemeClr>
                </a:solidFill>
              </a:rPr>
              <a:t>The Appellate Authorities shall have the same powers as are vested in a Civil Court while trying a suit under the Code of Civil Procedure, 1908 in respect of the following matters, namely:-</a:t>
            </a:r>
          </a:p>
          <a:p>
            <a:pPr lvl="0" algn="just"/>
            <a:endParaRPr lang="en-IN" sz="2400" dirty="0" smtClean="0">
              <a:solidFill>
                <a:schemeClr val="bg2">
                  <a:lumMod val="50000"/>
                </a:schemeClr>
              </a:solidFill>
            </a:endParaRPr>
          </a:p>
          <a:p>
            <a:pPr algn="just">
              <a:buFont typeface="Wingdings" pitchFamily="2" charset="2"/>
              <a:buChar char="ü"/>
            </a:pPr>
            <a:r>
              <a:rPr lang="en-IN" sz="2400" dirty="0" smtClean="0">
                <a:solidFill>
                  <a:schemeClr val="bg2">
                    <a:lumMod val="50000"/>
                  </a:schemeClr>
                </a:solidFill>
              </a:rPr>
              <a:t> </a:t>
            </a:r>
            <a:r>
              <a:rPr lang="en-IN" sz="2400" i="1" dirty="0" smtClean="0">
                <a:solidFill>
                  <a:schemeClr val="bg2">
                    <a:lumMod val="50000"/>
                  </a:schemeClr>
                </a:solidFill>
              </a:rPr>
              <a:t>requiring the production and inspection of documents;</a:t>
            </a:r>
            <a:endParaRPr lang="en-US" sz="2400" i="1" dirty="0" smtClean="0">
              <a:solidFill>
                <a:schemeClr val="bg2">
                  <a:lumMod val="50000"/>
                </a:schemeClr>
              </a:solidFill>
            </a:endParaRPr>
          </a:p>
          <a:p>
            <a:pPr lvl="0" algn="just">
              <a:buFont typeface="Wingdings" pitchFamily="2" charset="2"/>
              <a:buChar char="ü"/>
            </a:pPr>
            <a:r>
              <a:rPr lang="en-IN" sz="2400" i="1" dirty="0" smtClean="0">
                <a:solidFill>
                  <a:schemeClr val="bg2">
                    <a:lumMod val="50000"/>
                  </a:schemeClr>
                </a:solidFill>
              </a:rPr>
              <a:t>issuing summons for hearing to the Designated Officer and the appellant, and </a:t>
            </a:r>
            <a:endParaRPr lang="en-US" sz="2400" i="1" dirty="0" smtClean="0">
              <a:solidFill>
                <a:schemeClr val="bg2">
                  <a:lumMod val="50000"/>
                </a:schemeClr>
              </a:solidFill>
            </a:endParaRPr>
          </a:p>
          <a:p>
            <a:pPr lvl="0" algn="just">
              <a:buFont typeface="Wingdings" pitchFamily="2" charset="2"/>
              <a:buChar char="ü"/>
            </a:pPr>
            <a:r>
              <a:rPr lang="en-IN" sz="2400" i="1" dirty="0" smtClean="0">
                <a:solidFill>
                  <a:schemeClr val="bg2">
                    <a:lumMod val="50000"/>
                  </a:schemeClr>
                </a:solidFill>
              </a:rPr>
              <a:t>any other matter which may be prescribed </a:t>
            </a:r>
            <a:r>
              <a:rPr lang="en-IN" sz="2400" dirty="0" smtClean="0">
                <a:solidFill>
                  <a:schemeClr val="bg2">
                    <a:lumMod val="50000"/>
                  </a:schemeClr>
                </a:solidFill>
              </a:rPr>
              <a:t>[Sec 10]</a:t>
            </a:r>
            <a:endParaRPr lang="en-US" sz="2400" dirty="0" smtClean="0">
              <a:solidFill>
                <a:schemeClr val="bg2">
                  <a:lumMod val="50000"/>
                </a:schemeClr>
              </a:solidFill>
            </a:endParaRPr>
          </a:p>
          <a:p>
            <a:pPr lvl="0" algn="just"/>
            <a:endParaRPr lang="en-US" sz="2400" dirty="0" smtClean="0"/>
          </a:p>
          <a:p>
            <a:pPr algn="just"/>
            <a:endParaRPr lang="en-US" sz="2400" dirty="0" smtClean="0"/>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FIRST APPEAL</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a:bodyPr>
          <a:lstStyle/>
          <a:p>
            <a:pPr algn="just"/>
            <a:endParaRPr lang="en-US" sz="2400" dirty="0" smtClean="0"/>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graphicFrame>
        <p:nvGraphicFramePr>
          <p:cNvPr id="5" name="Table 4"/>
          <p:cNvGraphicFramePr>
            <a:graphicFrameLocks noGrp="1"/>
          </p:cNvGraphicFramePr>
          <p:nvPr/>
        </p:nvGraphicFramePr>
        <p:xfrm>
          <a:off x="838200" y="1981200"/>
          <a:ext cx="7619999" cy="3505200"/>
        </p:xfrm>
        <a:graphic>
          <a:graphicData uri="http://schemas.openxmlformats.org/drawingml/2006/table">
            <a:tbl>
              <a:tblPr firstRow="1" bandRow="1">
                <a:tableStyleId>{5C22544A-7EE6-4342-B048-85BDC9FD1C3A}</a:tableStyleId>
              </a:tblPr>
              <a:tblGrid>
                <a:gridCol w="1828800"/>
                <a:gridCol w="2057400"/>
                <a:gridCol w="1981200"/>
                <a:gridCol w="1752599"/>
              </a:tblGrid>
              <a:tr h="1322717">
                <a:tc>
                  <a:txBody>
                    <a:bodyPr/>
                    <a:lstStyle/>
                    <a:p>
                      <a:r>
                        <a:rPr lang="en-US" dirty="0" smtClean="0"/>
                        <a:t>Who can  file First Appeal?</a:t>
                      </a:r>
                      <a:endParaRPr lang="en-US" dirty="0"/>
                    </a:p>
                  </a:txBody>
                  <a:tcPr/>
                </a:tc>
                <a:tc>
                  <a:txBody>
                    <a:bodyPr/>
                    <a:lstStyle/>
                    <a:p>
                      <a:r>
                        <a:rPr lang="en-US" dirty="0" smtClean="0"/>
                        <a:t>What are the grounds for making an Appeal?</a:t>
                      </a:r>
                      <a:endParaRPr lang="en-US" dirty="0"/>
                    </a:p>
                  </a:txBody>
                  <a:tcPr/>
                </a:tc>
                <a:tc>
                  <a:txBody>
                    <a:bodyPr/>
                    <a:lstStyle/>
                    <a:p>
                      <a:r>
                        <a:rPr lang="en-US" dirty="0" smtClean="0"/>
                        <a:t>Time limit for</a:t>
                      </a:r>
                      <a:r>
                        <a:rPr lang="en-US" baseline="0" dirty="0" smtClean="0"/>
                        <a:t> making an appeal</a:t>
                      </a:r>
                      <a:endParaRPr lang="en-US" dirty="0"/>
                    </a:p>
                  </a:txBody>
                  <a:tcPr/>
                </a:tc>
                <a:tc>
                  <a:txBody>
                    <a:bodyPr/>
                    <a:lstStyle/>
                    <a:p>
                      <a:r>
                        <a:rPr lang="en-US" dirty="0" smtClean="0"/>
                        <a:t>To whom can the first appeal be made?</a:t>
                      </a:r>
                      <a:endParaRPr lang="en-US" dirty="0"/>
                    </a:p>
                  </a:txBody>
                  <a:tcPr/>
                </a:tc>
              </a:tr>
              <a:tr h="2182483">
                <a:tc>
                  <a:txBody>
                    <a:bodyPr/>
                    <a:lstStyle/>
                    <a:p>
                      <a:r>
                        <a:rPr lang="en-US" dirty="0" smtClean="0"/>
                        <a:t>A person making an application for notified public services</a:t>
                      </a:r>
                      <a:endParaRPr lang="en-US" dirty="0"/>
                    </a:p>
                  </a:txBody>
                  <a:tcPr/>
                </a:tc>
                <a:tc>
                  <a:txBody>
                    <a:bodyPr/>
                    <a:lstStyle/>
                    <a:p>
                      <a:r>
                        <a:rPr lang="en-US" dirty="0" smtClean="0"/>
                        <a:t>Rejection of an application OR  failure to provide</a:t>
                      </a:r>
                      <a:r>
                        <a:rPr lang="en-US" baseline="0" dirty="0" smtClean="0"/>
                        <a:t> notified  public services within time limit</a:t>
                      </a:r>
                      <a:endParaRPr lang="en-US" dirty="0"/>
                    </a:p>
                  </a:txBody>
                  <a:tcPr/>
                </a:tc>
                <a:tc>
                  <a:txBody>
                    <a:bodyPr/>
                    <a:lstStyle/>
                    <a:p>
                      <a:r>
                        <a:rPr lang="en-US" dirty="0" smtClean="0"/>
                        <a:t>30 days </a:t>
                      </a:r>
                    </a:p>
                    <a:p>
                      <a:r>
                        <a:rPr lang="en-US" dirty="0" smtClean="0"/>
                        <a:t>(</a:t>
                      </a:r>
                      <a:r>
                        <a:rPr lang="en-US" i="1" dirty="0" smtClean="0"/>
                        <a:t>60 days in</a:t>
                      </a:r>
                      <a:r>
                        <a:rPr lang="en-US" i="1" baseline="0" dirty="0" smtClean="0"/>
                        <a:t> case appellant prevented by sufficient case from filing an appeal</a:t>
                      </a:r>
                      <a:r>
                        <a:rPr lang="en-US" baseline="0" dirty="0" smtClean="0"/>
                        <a:t>)</a:t>
                      </a:r>
                      <a:endParaRPr lang="en-US" dirty="0"/>
                    </a:p>
                  </a:txBody>
                  <a:tcPr/>
                </a:tc>
                <a:tc>
                  <a:txBody>
                    <a:bodyPr/>
                    <a:lstStyle/>
                    <a:p>
                      <a:r>
                        <a:rPr lang="en-US" dirty="0" smtClean="0"/>
                        <a:t>First Appellate Authority</a:t>
                      </a:r>
                      <a:endParaRPr lang="en-US" dirty="0"/>
                    </a:p>
                  </a:txBody>
                  <a:tcPr/>
                </a:tc>
              </a:tr>
            </a:tbl>
          </a:graphicData>
        </a:graphic>
      </p:graphicFrame>
    </p:spTree>
  </p:cSld>
  <p:clrMapOvr>
    <a:masterClrMapping/>
  </p:clrMapOvr>
  <p:transition>
    <p:pull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FIRST APPEAL</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fontScale="92500" lnSpcReduction="20000"/>
          </a:bodyPr>
          <a:lstStyle/>
          <a:p>
            <a:pPr lvl="0" algn="just"/>
            <a:r>
              <a:rPr lang="en-IN" sz="2400" dirty="0" smtClean="0">
                <a:solidFill>
                  <a:schemeClr val="bg2">
                    <a:lumMod val="50000"/>
                  </a:schemeClr>
                </a:solidFill>
              </a:rPr>
              <a:t>The First Appellate Authority shall dispose of the appeal within a period of 30 days from the date of presentation of the appeal [Sec 8(2)]</a:t>
            </a:r>
          </a:p>
          <a:p>
            <a:pPr algn="just"/>
            <a:endParaRPr lang="en-IN" sz="2400" dirty="0" smtClean="0">
              <a:solidFill>
                <a:schemeClr val="bg2">
                  <a:lumMod val="50000"/>
                </a:schemeClr>
              </a:solidFill>
            </a:endParaRPr>
          </a:p>
          <a:p>
            <a:pPr algn="just"/>
            <a:r>
              <a:rPr lang="en-IN" sz="2400" dirty="0" smtClean="0">
                <a:solidFill>
                  <a:schemeClr val="bg2">
                    <a:lumMod val="50000"/>
                  </a:schemeClr>
                </a:solidFill>
              </a:rPr>
              <a:t>First Appellate Authority shall provide a reasonable opportunity of being heard to the appellant and the Designated Officer before passing orders [Sec 8(3)]</a:t>
            </a:r>
            <a:endParaRPr lang="en-US" sz="2400" dirty="0" smtClean="0">
              <a:solidFill>
                <a:schemeClr val="bg2">
                  <a:lumMod val="50000"/>
                </a:schemeClr>
              </a:solidFill>
            </a:endParaRPr>
          </a:p>
          <a:p>
            <a:pPr lvl="0" algn="just"/>
            <a:endParaRPr lang="en-IN" sz="2400" dirty="0" smtClean="0">
              <a:solidFill>
                <a:schemeClr val="bg2">
                  <a:lumMod val="50000"/>
                </a:schemeClr>
              </a:solidFill>
            </a:endParaRPr>
          </a:p>
          <a:p>
            <a:pPr lvl="0" algn="just"/>
            <a:r>
              <a:rPr lang="en-IN" sz="2400" dirty="0" smtClean="0">
                <a:solidFill>
                  <a:schemeClr val="bg2">
                    <a:lumMod val="50000"/>
                  </a:schemeClr>
                </a:solidFill>
              </a:rPr>
              <a:t>The First Appellate Authority may order the Designated Officer to provide the notified service within such time as it may specify OR may reject the appeal [Sec 8(3)]</a:t>
            </a:r>
          </a:p>
          <a:p>
            <a:pPr lvl="0" algn="just"/>
            <a:endParaRPr lang="en-US" sz="2400" dirty="0" smtClean="0">
              <a:solidFill>
                <a:schemeClr val="bg2">
                  <a:lumMod val="50000"/>
                </a:schemeClr>
              </a:solidFill>
            </a:endParaRPr>
          </a:p>
          <a:p>
            <a:pPr lvl="0" algn="just"/>
            <a:r>
              <a:rPr lang="en-US" sz="2400" dirty="0" smtClean="0">
                <a:solidFill>
                  <a:schemeClr val="bg2">
                    <a:lumMod val="50000"/>
                  </a:schemeClr>
                </a:solidFill>
              </a:rPr>
              <a:t>No fees for making first appeal [Rule 6]</a:t>
            </a:r>
          </a:p>
          <a:p>
            <a:pPr algn="just"/>
            <a:endParaRPr lang="en-US" sz="2400" dirty="0" smtClean="0"/>
          </a:p>
          <a:p>
            <a:pPr lvl="0" algn="just"/>
            <a:endParaRPr lang="en-US" sz="2400" dirty="0" smtClean="0"/>
          </a:p>
          <a:p>
            <a:pPr algn="just"/>
            <a:endParaRPr lang="en-US" sz="2400" dirty="0" smtClean="0"/>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SECOND APPEAL</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a:bodyPr>
          <a:lstStyle/>
          <a:p>
            <a:pPr algn="just"/>
            <a:endParaRPr lang="en-US" sz="2400" dirty="0" smtClean="0"/>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graphicFrame>
        <p:nvGraphicFramePr>
          <p:cNvPr id="5" name="Table 4"/>
          <p:cNvGraphicFramePr>
            <a:graphicFrameLocks noGrp="1"/>
          </p:cNvGraphicFramePr>
          <p:nvPr/>
        </p:nvGraphicFramePr>
        <p:xfrm>
          <a:off x="838200" y="1981200"/>
          <a:ext cx="7619999" cy="3505200"/>
        </p:xfrm>
        <a:graphic>
          <a:graphicData uri="http://schemas.openxmlformats.org/drawingml/2006/table">
            <a:tbl>
              <a:tblPr firstRow="1" bandRow="1">
                <a:tableStyleId>{5C22544A-7EE6-4342-B048-85BDC9FD1C3A}</a:tableStyleId>
              </a:tblPr>
              <a:tblGrid>
                <a:gridCol w="1828800"/>
                <a:gridCol w="2057400"/>
                <a:gridCol w="1981200"/>
                <a:gridCol w="1752599"/>
              </a:tblGrid>
              <a:tr h="1322717">
                <a:tc>
                  <a:txBody>
                    <a:bodyPr/>
                    <a:lstStyle/>
                    <a:p>
                      <a:r>
                        <a:rPr lang="en-US" dirty="0" smtClean="0"/>
                        <a:t>Who can  file Second Appeal?</a:t>
                      </a:r>
                      <a:endParaRPr lang="en-US" dirty="0"/>
                    </a:p>
                  </a:txBody>
                  <a:tcPr/>
                </a:tc>
                <a:tc>
                  <a:txBody>
                    <a:bodyPr/>
                    <a:lstStyle/>
                    <a:p>
                      <a:r>
                        <a:rPr lang="en-US" dirty="0" smtClean="0"/>
                        <a:t>What are the grounds for making an Appeal?</a:t>
                      </a:r>
                      <a:endParaRPr lang="en-US" dirty="0"/>
                    </a:p>
                  </a:txBody>
                  <a:tcPr/>
                </a:tc>
                <a:tc>
                  <a:txBody>
                    <a:bodyPr/>
                    <a:lstStyle/>
                    <a:p>
                      <a:r>
                        <a:rPr lang="en-US" dirty="0" smtClean="0"/>
                        <a:t>Time limit for</a:t>
                      </a:r>
                      <a:r>
                        <a:rPr lang="en-US" baseline="0" dirty="0" smtClean="0"/>
                        <a:t> making an appeal</a:t>
                      </a:r>
                      <a:endParaRPr lang="en-US" dirty="0"/>
                    </a:p>
                  </a:txBody>
                  <a:tcPr/>
                </a:tc>
                <a:tc>
                  <a:txBody>
                    <a:bodyPr/>
                    <a:lstStyle/>
                    <a:p>
                      <a:r>
                        <a:rPr lang="en-US" dirty="0" smtClean="0"/>
                        <a:t>To whom can the second appeal be made?</a:t>
                      </a:r>
                      <a:endParaRPr lang="en-US" dirty="0"/>
                    </a:p>
                  </a:txBody>
                  <a:tcPr/>
                </a:tc>
              </a:tr>
              <a:tr h="2182483">
                <a:tc>
                  <a:txBody>
                    <a:bodyPr/>
                    <a:lstStyle/>
                    <a:p>
                      <a:r>
                        <a:rPr lang="en-US" dirty="0" smtClean="0"/>
                        <a:t>Designated Officer OR A person making an application for notified public services</a:t>
                      </a:r>
                      <a:endParaRPr lang="en-US" dirty="0"/>
                    </a:p>
                  </a:txBody>
                  <a:tcPr/>
                </a:tc>
                <a:tc>
                  <a:txBody>
                    <a:bodyPr/>
                    <a:lstStyle/>
                    <a:p>
                      <a:r>
                        <a:rPr lang="en-US" dirty="0" smtClean="0"/>
                        <a:t>Grievance with the order of the First Appellate Authority</a:t>
                      </a:r>
                      <a:endParaRPr lang="en-US" dirty="0"/>
                    </a:p>
                  </a:txBody>
                  <a:tcPr/>
                </a:tc>
                <a:tc>
                  <a:txBody>
                    <a:bodyPr/>
                    <a:lstStyle/>
                    <a:p>
                      <a:r>
                        <a:rPr lang="en-US" dirty="0" smtClean="0"/>
                        <a:t>30 days </a:t>
                      </a:r>
                    </a:p>
                    <a:p>
                      <a:r>
                        <a:rPr lang="en-US" dirty="0" smtClean="0"/>
                        <a:t>(</a:t>
                      </a:r>
                      <a:r>
                        <a:rPr lang="en-US" i="1" dirty="0" smtClean="0"/>
                        <a:t>60 days in</a:t>
                      </a:r>
                      <a:r>
                        <a:rPr lang="en-US" i="1" baseline="0" dirty="0" smtClean="0"/>
                        <a:t> case appellant prevented by sufficient case from filing an appeal</a:t>
                      </a:r>
                      <a:r>
                        <a:rPr lang="en-US" baseline="0" dirty="0" smtClean="0"/>
                        <a:t>)</a:t>
                      </a:r>
                      <a:endParaRPr lang="en-US" dirty="0"/>
                    </a:p>
                  </a:txBody>
                  <a:tcPr/>
                </a:tc>
                <a:tc>
                  <a:txBody>
                    <a:bodyPr/>
                    <a:lstStyle/>
                    <a:p>
                      <a:r>
                        <a:rPr lang="en-US" dirty="0" smtClean="0"/>
                        <a:t>Second Appellate Authority</a:t>
                      </a:r>
                      <a:endParaRPr lang="en-US" dirty="0"/>
                    </a:p>
                  </a:txBody>
                  <a:tcPr/>
                </a:tc>
              </a:tr>
            </a:tbl>
          </a:graphicData>
        </a:graphic>
      </p:graphicFrame>
    </p:spTree>
  </p:cSld>
  <p:clrMapOvr>
    <a:masterClrMapping/>
  </p:clrMapOvr>
  <p:transition>
    <p:pull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SECOND APPEAL</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lnSpcReduction="10000"/>
          </a:bodyPr>
          <a:lstStyle/>
          <a:p>
            <a:pPr algn="just"/>
            <a:r>
              <a:rPr lang="en-IN" sz="2400" dirty="0" smtClean="0">
                <a:solidFill>
                  <a:schemeClr val="bg2">
                    <a:lumMod val="50000"/>
                  </a:schemeClr>
                </a:solidFill>
              </a:rPr>
              <a:t>The Second Appellate Authority shall provide a reasonable opportunity of being heard to the appellant and the Designated Officer [Sec 9(2)]</a:t>
            </a:r>
            <a:endParaRPr lang="en-US" sz="2400" dirty="0" smtClean="0">
              <a:solidFill>
                <a:schemeClr val="bg2">
                  <a:lumMod val="50000"/>
                </a:schemeClr>
              </a:solidFill>
            </a:endParaRPr>
          </a:p>
          <a:p>
            <a:pPr lvl="0" algn="just"/>
            <a:endParaRPr lang="en-IN" sz="2400" dirty="0" smtClean="0">
              <a:solidFill>
                <a:schemeClr val="bg2">
                  <a:lumMod val="50000"/>
                </a:schemeClr>
              </a:solidFill>
            </a:endParaRPr>
          </a:p>
          <a:p>
            <a:pPr lvl="0" algn="just"/>
            <a:r>
              <a:rPr lang="en-IN" sz="2400" dirty="0" smtClean="0">
                <a:solidFill>
                  <a:schemeClr val="bg2">
                    <a:lumMod val="50000"/>
                  </a:schemeClr>
                </a:solidFill>
              </a:rPr>
              <a:t>The Second Appellate Authority may, within 30 days from the date of presentation of the appeal, pass an order directing the Designated Officer to provide the public service within such time as it may specify OR may pass such other order including rejection of the appeal</a:t>
            </a:r>
          </a:p>
          <a:p>
            <a:pPr lvl="0" algn="just"/>
            <a:endParaRPr lang="en-US" sz="2400" dirty="0" smtClean="0">
              <a:solidFill>
                <a:schemeClr val="bg2">
                  <a:lumMod val="50000"/>
                </a:schemeClr>
              </a:solidFill>
            </a:endParaRPr>
          </a:p>
          <a:p>
            <a:pPr lvl="0" algn="just"/>
            <a:r>
              <a:rPr lang="en-US" sz="2400" dirty="0" smtClean="0">
                <a:solidFill>
                  <a:schemeClr val="bg2">
                    <a:lumMod val="50000"/>
                  </a:schemeClr>
                </a:solidFill>
              </a:rPr>
              <a:t>No fees for making second appeal [Rule 6]</a:t>
            </a:r>
          </a:p>
          <a:p>
            <a:pPr algn="just"/>
            <a:endParaRPr lang="en-US" sz="2400" dirty="0" smtClean="0"/>
          </a:p>
          <a:p>
            <a:pPr lvl="0" algn="just"/>
            <a:endParaRPr lang="en-US" sz="2400" dirty="0" smtClean="0"/>
          </a:p>
          <a:p>
            <a:pPr algn="just"/>
            <a:endParaRPr lang="en-US" sz="2400" dirty="0" smtClean="0"/>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pPr algn="ctr">
              <a:defRPr/>
            </a:pPr>
            <a:r>
              <a:rPr lang="en-US" sz="3600" b="1" dirty="0" smtClean="0">
                <a:solidFill>
                  <a:schemeClr val="bg2">
                    <a:lumMod val="50000"/>
                  </a:schemeClr>
                </a:solidFill>
                <a:latin typeface="+mn-lt"/>
              </a:rPr>
              <a:t>PROCEDURE FOR DECIDING APPEALS</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a:bodyPr>
          <a:lstStyle/>
          <a:p>
            <a:pPr algn="just"/>
            <a:r>
              <a:rPr lang="en-IN" sz="2200" dirty="0" smtClean="0">
                <a:solidFill>
                  <a:schemeClr val="bg2">
                    <a:lumMod val="50000"/>
                  </a:schemeClr>
                </a:solidFill>
              </a:rPr>
              <a:t>The relevant documents, public records or their copies shall be examined</a:t>
            </a:r>
          </a:p>
          <a:p>
            <a:pPr algn="just"/>
            <a:r>
              <a:rPr lang="en-IN" sz="2200" dirty="0" smtClean="0">
                <a:solidFill>
                  <a:schemeClr val="bg2">
                    <a:lumMod val="50000"/>
                  </a:schemeClr>
                </a:solidFill>
              </a:rPr>
              <a:t>The Designated Officer or appellant may be summoned at the time of hearing of appeal [Rule 9]</a:t>
            </a:r>
          </a:p>
          <a:p>
            <a:pPr algn="just"/>
            <a:endParaRPr lang="en-IN" sz="2200" dirty="0" smtClean="0">
              <a:solidFill>
                <a:schemeClr val="bg2">
                  <a:lumMod val="50000"/>
                </a:schemeClr>
              </a:solidFill>
            </a:endParaRPr>
          </a:p>
          <a:p>
            <a:r>
              <a:rPr lang="en-IN" sz="2200" dirty="0" smtClean="0">
                <a:solidFill>
                  <a:schemeClr val="bg2">
                    <a:lumMod val="50000"/>
                  </a:schemeClr>
                </a:solidFill>
              </a:rPr>
              <a:t>The notice of hearing of the first or second appeal, as the case may be, shall be served in any one of the following manners:</a:t>
            </a:r>
          </a:p>
          <a:p>
            <a:pPr marL="457200" indent="-457200">
              <a:buFont typeface="+mj-lt"/>
              <a:buAutoNum type="arabicParenR"/>
            </a:pPr>
            <a:r>
              <a:rPr lang="en-IN" sz="2200" dirty="0" smtClean="0">
                <a:solidFill>
                  <a:schemeClr val="bg2">
                    <a:lumMod val="50000"/>
                  </a:schemeClr>
                </a:solidFill>
              </a:rPr>
              <a:t>By the party or person himself;</a:t>
            </a:r>
          </a:p>
          <a:p>
            <a:pPr marL="457200" indent="-457200">
              <a:buFont typeface="+mj-lt"/>
              <a:buAutoNum type="arabicParenR"/>
            </a:pPr>
            <a:r>
              <a:rPr lang="en-IN" sz="2200" dirty="0" smtClean="0">
                <a:solidFill>
                  <a:schemeClr val="bg2">
                    <a:lumMod val="50000"/>
                  </a:schemeClr>
                </a:solidFill>
              </a:rPr>
              <a:t>By hand delivery through special messenger; or</a:t>
            </a:r>
          </a:p>
          <a:p>
            <a:pPr marL="457200" indent="-457200">
              <a:buFont typeface="+mj-lt"/>
              <a:buAutoNum type="arabicParenR"/>
            </a:pPr>
            <a:r>
              <a:rPr lang="en-IN" sz="2200" dirty="0" smtClean="0">
                <a:solidFill>
                  <a:schemeClr val="bg2">
                    <a:lumMod val="50000"/>
                  </a:schemeClr>
                </a:solidFill>
              </a:rPr>
              <a:t>By registered post with due acknowledgement receipt; or </a:t>
            </a:r>
          </a:p>
          <a:p>
            <a:pPr marL="457200" indent="-457200">
              <a:buFont typeface="+mj-lt"/>
              <a:buAutoNum type="arabicParenR"/>
            </a:pPr>
            <a:r>
              <a:rPr lang="en-IN" sz="2200" dirty="0" smtClean="0">
                <a:solidFill>
                  <a:schemeClr val="bg2">
                    <a:lumMod val="50000"/>
                  </a:schemeClr>
                </a:solidFill>
              </a:rPr>
              <a:t>Through the department [Rule 10]</a:t>
            </a:r>
          </a:p>
          <a:p>
            <a:pPr algn="just"/>
            <a:endParaRPr lang="en-US" sz="2400" dirty="0" smtClean="0"/>
          </a:p>
          <a:p>
            <a:pPr lvl="0" algn="just"/>
            <a:endParaRPr lang="en-US" sz="2400" dirty="0" smtClean="0"/>
          </a:p>
          <a:p>
            <a:pPr algn="just"/>
            <a:endParaRPr lang="en-US" sz="2400" dirty="0" smtClean="0"/>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pPr algn="ctr">
              <a:defRPr/>
            </a:pPr>
            <a:r>
              <a:rPr lang="en-US" sz="3600" b="1" dirty="0" smtClean="0">
                <a:solidFill>
                  <a:schemeClr val="bg2">
                    <a:lumMod val="50000"/>
                  </a:schemeClr>
                </a:solidFill>
                <a:latin typeface="+mn-lt"/>
              </a:rPr>
              <a:t>PROCEDURE FOR DECIDING APPEALS</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a:bodyPr>
          <a:lstStyle/>
          <a:p>
            <a:pPr algn="just"/>
            <a:r>
              <a:rPr lang="en-IN" sz="2200" dirty="0" smtClean="0">
                <a:solidFill>
                  <a:schemeClr val="bg2">
                    <a:lumMod val="50000"/>
                  </a:schemeClr>
                </a:solidFill>
              </a:rPr>
              <a:t>In all first or second appeals, the date of hearing shall be communicated to the applicant, the Designated Officer and the First Appellate Authority, as the case may be, at least seven working days in advance</a:t>
            </a:r>
          </a:p>
          <a:p>
            <a:pPr algn="just"/>
            <a:endParaRPr lang="en-IN" sz="2200" dirty="0" smtClean="0">
              <a:solidFill>
                <a:schemeClr val="bg2">
                  <a:lumMod val="50000"/>
                </a:schemeClr>
              </a:solidFill>
            </a:endParaRPr>
          </a:p>
          <a:p>
            <a:pPr algn="just"/>
            <a:r>
              <a:rPr lang="en-IN" sz="2200" dirty="0" smtClean="0">
                <a:solidFill>
                  <a:schemeClr val="bg2">
                    <a:lumMod val="50000"/>
                  </a:schemeClr>
                </a:solidFill>
              </a:rPr>
              <a:t>Where it is clear that circumstances exist due to which an appellant, Designated Officer or First Appellate Authority as the case may be, is unable to be present in the hearing, in those cases, before taking final decision, at least one more chance may be given to the appellant, Designated Officer and First Appellate Authority for appearance [Rule 11]</a:t>
            </a:r>
            <a:endParaRPr lang="en-US" sz="2200" dirty="0" smtClean="0">
              <a:solidFill>
                <a:schemeClr val="bg2">
                  <a:lumMod val="50000"/>
                </a:schemeClr>
              </a:solidFill>
            </a:endParaRPr>
          </a:p>
          <a:p>
            <a:pPr lvl="0" algn="just"/>
            <a:endParaRPr lang="en-US" sz="2400" dirty="0" smtClean="0"/>
          </a:p>
          <a:p>
            <a:pPr algn="just"/>
            <a:endParaRPr lang="en-US" sz="2400" dirty="0" smtClean="0"/>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MAIN FEATURES OF THE ACT</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lstStyle/>
          <a:p>
            <a:pPr lvl="0" algn="just"/>
            <a:r>
              <a:rPr lang="en-IN" sz="2400" dirty="0" smtClean="0">
                <a:solidFill>
                  <a:schemeClr val="bg2">
                    <a:lumMod val="50000"/>
                  </a:schemeClr>
                </a:solidFill>
              </a:rPr>
              <a:t>Provisions for notifying public services to be covered under the Act along with the power to specify time limits for each of such notified services [Sec 4(1)]</a:t>
            </a:r>
          </a:p>
          <a:p>
            <a:pPr lvl="0" algn="just"/>
            <a:endParaRPr lang="en-IN" sz="2400" dirty="0" smtClean="0">
              <a:solidFill>
                <a:schemeClr val="bg2">
                  <a:lumMod val="50000"/>
                </a:schemeClr>
              </a:solidFill>
            </a:endParaRPr>
          </a:p>
          <a:p>
            <a:pPr algn="just"/>
            <a:r>
              <a:rPr lang="en-IN" sz="2400" dirty="0" smtClean="0">
                <a:solidFill>
                  <a:schemeClr val="bg2">
                    <a:lumMod val="50000"/>
                  </a:schemeClr>
                </a:solidFill>
              </a:rPr>
              <a:t>Provisions for notifying Designated Officers to be responsible for providing such services [Sec4(2)] and the appellate authorities for hearing appeals [Sec4(3)]</a:t>
            </a:r>
          </a:p>
          <a:p>
            <a:pPr algn="just"/>
            <a:endParaRPr lang="en-IN" sz="2400" dirty="0" smtClean="0">
              <a:solidFill>
                <a:schemeClr val="bg2">
                  <a:lumMod val="50000"/>
                </a:schemeClr>
              </a:solidFill>
            </a:endParaRPr>
          </a:p>
          <a:p>
            <a:pPr lvl="0" algn="just"/>
            <a:r>
              <a:rPr lang="en-IN" sz="2400" dirty="0" smtClean="0">
                <a:solidFill>
                  <a:schemeClr val="bg2">
                    <a:lumMod val="50000"/>
                  </a:schemeClr>
                </a:solidFill>
              </a:rPr>
              <a:t>Right of citizens to obtain notified public services in a time bound manner [Sec 5]</a:t>
            </a: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pPr algn="ctr">
              <a:defRPr/>
            </a:pPr>
            <a:r>
              <a:rPr lang="en-US" sz="3600" b="1" dirty="0" smtClean="0">
                <a:solidFill>
                  <a:schemeClr val="bg2">
                    <a:lumMod val="50000"/>
                  </a:schemeClr>
                </a:solidFill>
                <a:latin typeface="+mn-lt"/>
              </a:rPr>
              <a:t>PROCEDURE FOR DECIDING APPEALS</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a:bodyPr>
          <a:lstStyle/>
          <a:p>
            <a:pPr lvl="0" algn="just"/>
            <a:r>
              <a:rPr lang="en-IN" sz="2200" dirty="0" smtClean="0">
                <a:solidFill>
                  <a:schemeClr val="bg2">
                    <a:lumMod val="50000"/>
                  </a:schemeClr>
                </a:solidFill>
              </a:rPr>
              <a:t>If any party remains absent after due service of notice of the fixed date of hearing, then the appeal shall be disposed of in his absence or dismissed due to non-appearance [Rule 11]</a:t>
            </a:r>
          </a:p>
          <a:p>
            <a:pPr lvl="0" algn="just"/>
            <a:endParaRPr lang="en-IN" sz="2200" dirty="0" smtClean="0">
              <a:solidFill>
                <a:schemeClr val="bg2">
                  <a:lumMod val="50000"/>
                </a:schemeClr>
              </a:solidFill>
            </a:endParaRPr>
          </a:p>
          <a:p>
            <a:pPr algn="just"/>
            <a:r>
              <a:rPr lang="en-IN" sz="2200" dirty="0" smtClean="0">
                <a:solidFill>
                  <a:schemeClr val="bg2">
                    <a:lumMod val="50000"/>
                  </a:schemeClr>
                </a:solidFill>
              </a:rPr>
              <a:t>The copy of the order passed in the first or the second appeal, as the case may be, shall be communicated to the parties in writing from the First Appellate Authority or Second Appellate Authority. [Rule 12]</a:t>
            </a:r>
          </a:p>
          <a:p>
            <a:pPr lvl="0" algn="just"/>
            <a:endParaRPr lang="en-US" sz="2400" dirty="0" smtClean="0"/>
          </a:p>
          <a:p>
            <a:pPr algn="just"/>
            <a:endParaRPr lang="en-US" sz="2400" dirty="0" smtClean="0"/>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PENALTY</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a:bodyPr>
          <a:lstStyle/>
          <a:p>
            <a:pPr algn="just"/>
            <a:r>
              <a:rPr lang="en-US" sz="2400" dirty="0" smtClean="0">
                <a:solidFill>
                  <a:schemeClr val="bg2">
                    <a:lumMod val="50000"/>
                  </a:schemeClr>
                </a:solidFill>
              </a:rPr>
              <a:t>Two cases wherein First Appellate Authority can impose penalty [Sec 11(1)]:</a:t>
            </a:r>
          </a:p>
          <a:p>
            <a:pPr algn="just"/>
            <a:endParaRPr lang="en-US" sz="2400" dirty="0" smtClean="0"/>
          </a:p>
          <a:p>
            <a:pPr lvl="0" algn="just">
              <a:buNone/>
            </a:pPr>
            <a:endParaRPr lang="en-US" sz="2400" dirty="0" smtClean="0"/>
          </a:p>
          <a:p>
            <a:pPr algn="just"/>
            <a:endParaRPr lang="en-US" sz="2400" dirty="0" smtClean="0"/>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graphicFrame>
        <p:nvGraphicFramePr>
          <p:cNvPr id="5" name="Table 4"/>
          <p:cNvGraphicFramePr>
            <a:graphicFrameLocks noGrp="1"/>
          </p:cNvGraphicFramePr>
          <p:nvPr/>
        </p:nvGraphicFramePr>
        <p:xfrm>
          <a:off x="914400" y="2971799"/>
          <a:ext cx="7620000" cy="3474720"/>
        </p:xfrm>
        <a:graphic>
          <a:graphicData uri="http://schemas.openxmlformats.org/drawingml/2006/table">
            <a:tbl>
              <a:tblPr firstRow="1" bandRow="1">
                <a:tableStyleId>{5C22544A-7EE6-4342-B048-85BDC9FD1C3A}</a:tableStyleId>
              </a:tblPr>
              <a:tblGrid>
                <a:gridCol w="2819400"/>
                <a:gridCol w="2590800"/>
                <a:gridCol w="2209800"/>
              </a:tblGrid>
              <a:tr h="1143000">
                <a:tc>
                  <a:txBody>
                    <a:bodyPr/>
                    <a:lstStyle/>
                    <a:p>
                      <a:r>
                        <a:rPr lang="en-US" dirty="0" smtClean="0"/>
                        <a:t>Reasons for imposition of penalty</a:t>
                      </a:r>
                      <a:endParaRPr lang="en-US" dirty="0"/>
                    </a:p>
                  </a:txBody>
                  <a:tcPr/>
                </a:tc>
                <a:tc>
                  <a:txBody>
                    <a:bodyPr/>
                    <a:lstStyle/>
                    <a:p>
                      <a:r>
                        <a:rPr lang="en-US" dirty="0" smtClean="0"/>
                        <a:t>Amount of penalty</a:t>
                      </a:r>
                      <a:endParaRPr lang="en-US" dirty="0"/>
                    </a:p>
                  </a:txBody>
                  <a:tcPr/>
                </a:tc>
                <a:tc>
                  <a:txBody>
                    <a:bodyPr/>
                    <a:lstStyle/>
                    <a:p>
                      <a:r>
                        <a:rPr lang="en-US" dirty="0" smtClean="0"/>
                        <a:t>Upon whom penalty can</a:t>
                      </a:r>
                      <a:r>
                        <a:rPr lang="en-US" baseline="0" dirty="0" smtClean="0"/>
                        <a:t> be imposed</a:t>
                      </a:r>
                      <a:endParaRPr lang="en-US" dirty="0"/>
                    </a:p>
                  </a:txBody>
                  <a:tcPr/>
                </a:tc>
              </a:tr>
              <a:tr h="1143000">
                <a:tc>
                  <a:txBody>
                    <a:bodyPr/>
                    <a:lstStyle/>
                    <a:p>
                      <a:r>
                        <a:rPr lang="en-US" dirty="0" smtClean="0">
                          <a:solidFill>
                            <a:schemeClr val="accent1">
                              <a:lumMod val="75000"/>
                            </a:schemeClr>
                          </a:solidFill>
                        </a:rPr>
                        <a:t>Failure</a:t>
                      </a:r>
                      <a:r>
                        <a:rPr lang="en-US" baseline="0" dirty="0" smtClean="0">
                          <a:solidFill>
                            <a:schemeClr val="accent1">
                              <a:lumMod val="75000"/>
                            </a:schemeClr>
                          </a:solidFill>
                        </a:rPr>
                        <a:t> to provide notified services without sufficient and reasonable cause</a:t>
                      </a:r>
                      <a:endParaRPr lang="en-US" dirty="0">
                        <a:solidFill>
                          <a:schemeClr val="accent1">
                            <a:lumMod val="75000"/>
                          </a:schemeClr>
                        </a:solidFill>
                      </a:endParaRPr>
                    </a:p>
                  </a:txBody>
                  <a:tcPr/>
                </a:tc>
                <a:tc>
                  <a:txBody>
                    <a:bodyPr/>
                    <a:lstStyle/>
                    <a:p>
                      <a:r>
                        <a:rPr lang="en-US" dirty="0" smtClean="0">
                          <a:solidFill>
                            <a:schemeClr val="accent1">
                              <a:lumMod val="75000"/>
                            </a:schemeClr>
                          </a:solidFill>
                        </a:rPr>
                        <a:t>Between</a:t>
                      </a:r>
                      <a:r>
                        <a:rPr lang="en-US" baseline="0" dirty="0" smtClean="0">
                          <a:solidFill>
                            <a:schemeClr val="accent1">
                              <a:lumMod val="75000"/>
                            </a:schemeClr>
                          </a:solidFill>
                        </a:rPr>
                        <a:t> Rs 500/- and Rs 5,000/-</a:t>
                      </a:r>
                      <a:endParaRPr lang="en-US" dirty="0">
                        <a:solidFill>
                          <a:schemeClr val="accent1">
                            <a:lumMod val="75000"/>
                          </a:schemeClr>
                        </a:solidFill>
                      </a:endParaRPr>
                    </a:p>
                  </a:txBody>
                  <a:tcPr/>
                </a:tc>
                <a:tc>
                  <a:txBody>
                    <a:bodyPr/>
                    <a:lstStyle/>
                    <a:p>
                      <a:r>
                        <a:rPr lang="en-US" dirty="0" smtClean="0">
                          <a:solidFill>
                            <a:schemeClr val="accent1">
                              <a:lumMod val="75000"/>
                            </a:schemeClr>
                          </a:solidFill>
                        </a:rPr>
                        <a:t>Designated Officer</a:t>
                      </a:r>
                      <a:endParaRPr lang="en-US" dirty="0">
                        <a:solidFill>
                          <a:schemeClr val="accent1">
                            <a:lumMod val="75000"/>
                          </a:schemeClr>
                        </a:solidFill>
                      </a:endParaRPr>
                    </a:p>
                  </a:txBody>
                  <a:tcPr/>
                </a:tc>
              </a:tr>
              <a:tr h="1143000">
                <a:tc>
                  <a:txBody>
                    <a:bodyPr/>
                    <a:lstStyle/>
                    <a:p>
                      <a:r>
                        <a:rPr kumimoji="0" lang="en-IN" sz="1800" kern="1200" dirty="0" smtClean="0">
                          <a:solidFill>
                            <a:schemeClr val="accent1">
                              <a:lumMod val="75000"/>
                            </a:schemeClr>
                          </a:solidFill>
                          <a:latin typeface="+mn-lt"/>
                          <a:ea typeface="+mn-ea"/>
                          <a:cs typeface="+mn-cs"/>
                        </a:rPr>
                        <a:t>Delay in providing notified services without sufficient and reasonable cause</a:t>
                      </a:r>
                      <a:endParaRPr lang="en-US" dirty="0">
                        <a:solidFill>
                          <a:schemeClr val="accent1">
                            <a:lumMod val="75000"/>
                          </a:schemeClr>
                        </a:solidFill>
                      </a:endParaRPr>
                    </a:p>
                  </a:txBody>
                  <a:tcPr/>
                </a:tc>
                <a:tc>
                  <a:txBody>
                    <a:bodyPr/>
                    <a:lstStyle/>
                    <a:p>
                      <a:r>
                        <a:rPr lang="en-US" dirty="0" smtClean="0">
                          <a:solidFill>
                            <a:schemeClr val="accent1">
                              <a:lumMod val="75000"/>
                            </a:schemeClr>
                          </a:solidFill>
                        </a:rPr>
                        <a:t>Rs 250/- per</a:t>
                      </a:r>
                      <a:r>
                        <a:rPr lang="en-US" baseline="0" dirty="0" smtClean="0">
                          <a:solidFill>
                            <a:schemeClr val="accent1">
                              <a:lumMod val="75000"/>
                            </a:schemeClr>
                          </a:solidFill>
                        </a:rPr>
                        <a:t> day for such delay but not more than Rs 5,000/-</a:t>
                      </a:r>
                      <a:endParaRPr lang="en-US" dirty="0">
                        <a:solidFill>
                          <a:schemeClr val="accent1">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1">
                              <a:lumMod val="75000"/>
                            </a:schemeClr>
                          </a:solidFill>
                        </a:rPr>
                        <a:t>Designated Officer</a:t>
                      </a:r>
                    </a:p>
                    <a:p>
                      <a:endParaRPr lang="en-US" dirty="0">
                        <a:solidFill>
                          <a:schemeClr val="accent1">
                            <a:lumMod val="75000"/>
                          </a:schemeClr>
                        </a:solidFill>
                      </a:endParaRPr>
                    </a:p>
                  </a:txBody>
                  <a:tcPr/>
                </a:tc>
              </a:tr>
            </a:tbl>
          </a:graphicData>
        </a:graphic>
      </p:graphicFrame>
    </p:spTree>
  </p:cSld>
  <p:clrMapOvr>
    <a:masterClrMapping/>
  </p:clrMapOvr>
  <p:transition>
    <p:pull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PENALTY</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lnSpcReduction="10000"/>
          </a:bodyPr>
          <a:lstStyle/>
          <a:p>
            <a:pPr algn="just"/>
            <a:r>
              <a:rPr lang="en-US" sz="2400" dirty="0" smtClean="0">
                <a:solidFill>
                  <a:schemeClr val="bg2">
                    <a:lumMod val="50000"/>
                  </a:schemeClr>
                </a:solidFill>
              </a:rPr>
              <a:t>Second Appellate Authority can impose the following penalty [Sec 11(2)]:</a:t>
            </a:r>
          </a:p>
          <a:p>
            <a:pPr algn="just"/>
            <a:endParaRPr lang="en-US" sz="2400" dirty="0" smtClean="0"/>
          </a:p>
          <a:p>
            <a:pPr lvl="0" algn="just">
              <a:buNone/>
            </a:pPr>
            <a:endParaRPr lang="en-US" sz="2400" dirty="0" smtClean="0"/>
          </a:p>
          <a:p>
            <a:pPr algn="just"/>
            <a:endParaRPr lang="en-US" sz="2400" dirty="0" smtClean="0"/>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lgn="just"/>
            <a:r>
              <a:rPr lang="en-IN" sz="2400" dirty="0" smtClean="0">
                <a:solidFill>
                  <a:schemeClr val="bg2">
                    <a:lumMod val="50000"/>
                  </a:schemeClr>
                </a:solidFill>
              </a:rPr>
              <a:t>The penalty so imposed shall be in addition to that provided in any other Act, rules, regulations and notifications already existing [Sec 11(4)]</a:t>
            </a:r>
            <a:endParaRPr lang="en-US" sz="2400" dirty="0" smtClean="0">
              <a:solidFill>
                <a:schemeClr val="bg2">
                  <a:lumMod val="50000"/>
                </a:schemeClr>
              </a:solidFill>
            </a:endParaRPr>
          </a:p>
          <a:p>
            <a:endParaRPr lang="en-US" dirty="0" smtClean="0"/>
          </a:p>
        </p:txBody>
      </p:sp>
      <p:graphicFrame>
        <p:nvGraphicFramePr>
          <p:cNvPr id="5" name="Table 4"/>
          <p:cNvGraphicFramePr>
            <a:graphicFrameLocks noGrp="1"/>
          </p:cNvGraphicFramePr>
          <p:nvPr/>
        </p:nvGraphicFramePr>
        <p:xfrm>
          <a:off x="914400" y="2743201"/>
          <a:ext cx="7620000" cy="2237672"/>
        </p:xfrm>
        <a:graphic>
          <a:graphicData uri="http://schemas.openxmlformats.org/drawingml/2006/table">
            <a:tbl>
              <a:tblPr firstRow="1" bandRow="1">
                <a:tableStyleId>{5C22544A-7EE6-4342-B048-85BDC9FD1C3A}</a:tableStyleId>
              </a:tblPr>
              <a:tblGrid>
                <a:gridCol w="2819400"/>
                <a:gridCol w="2590800"/>
                <a:gridCol w="2209800"/>
              </a:tblGrid>
              <a:tr h="886527">
                <a:tc>
                  <a:txBody>
                    <a:bodyPr/>
                    <a:lstStyle/>
                    <a:p>
                      <a:r>
                        <a:rPr lang="en-US" dirty="0" smtClean="0"/>
                        <a:t>Reasons for imposition of penalty</a:t>
                      </a:r>
                      <a:endParaRPr lang="en-US" dirty="0"/>
                    </a:p>
                  </a:txBody>
                  <a:tcPr/>
                </a:tc>
                <a:tc>
                  <a:txBody>
                    <a:bodyPr/>
                    <a:lstStyle/>
                    <a:p>
                      <a:r>
                        <a:rPr lang="en-US" dirty="0" smtClean="0"/>
                        <a:t>Amount of penalty</a:t>
                      </a:r>
                      <a:endParaRPr lang="en-US" dirty="0"/>
                    </a:p>
                  </a:txBody>
                  <a:tcPr/>
                </a:tc>
                <a:tc>
                  <a:txBody>
                    <a:bodyPr/>
                    <a:lstStyle/>
                    <a:p>
                      <a:r>
                        <a:rPr lang="en-US" dirty="0" smtClean="0"/>
                        <a:t>Upon whom penalty can</a:t>
                      </a:r>
                      <a:r>
                        <a:rPr lang="en-US" baseline="0" dirty="0" smtClean="0"/>
                        <a:t> be imposed</a:t>
                      </a:r>
                      <a:endParaRPr lang="en-US" dirty="0"/>
                    </a:p>
                  </a:txBody>
                  <a:tcPr/>
                </a:tc>
              </a:tr>
              <a:tr h="1323272">
                <a:tc>
                  <a:txBody>
                    <a:bodyPr/>
                    <a:lstStyle/>
                    <a:p>
                      <a:r>
                        <a:rPr lang="en-US" dirty="0" smtClean="0">
                          <a:solidFill>
                            <a:schemeClr val="accent1">
                              <a:lumMod val="75000"/>
                            </a:schemeClr>
                          </a:solidFill>
                        </a:rPr>
                        <a:t>Failure</a:t>
                      </a:r>
                      <a:r>
                        <a:rPr lang="en-US" baseline="0" dirty="0" smtClean="0">
                          <a:solidFill>
                            <a:schemeClr val="accent1">
                              <a:lumMod val="75000"/>
                            </a:schemeClr>
                          </a:solidFill>
                        </a:rPr>
                        <a:t> to decide appeal  by FAA within time limit without sufficient and reasonable cause</a:t>
                      </a:r>
                      <a:endParaRPr lang="en-US" dirty="0">
                        <a:solidFill>
                          <a:schemeClr val="accent1">
                            <a:lumMod val="75000"/>
                          </a:schemeClr>
                        </a:solidFill>
                      </a:endParaRPr>
                    </a:p>
                  </a:txBody>
                  <a:tcPr/>
                </a:tc>
                <a:tc>
                  <a:txBody>
                    <a:bodyPr/>
                    <a:lstStyle/>
                    <a:p>
                      <a:r>
                        <a:rPr lang="en-US" dirty="0" smtClean="0">
                          <a:solidFill>
                            <a:schemeClr val="accent1">
                              <a:lumMod val="75000"/>
                            </a:schemeClr>
                          </a:solidFill>
                        </a:rPr>
                        <a:t>Between</a:t>
                      </a:r>
                      <a:r>
                        <a:rPr lang="en-US" baseline="0" dirty="0" smtClean="0">
                          <a:solidFill>
                            <a:schemeClr val="accent1">
                              <a:lumMod val="75000"/>
                            </a:schemeClr>
                          </a:solidFill>
                        </a:rPr>
                        <a:t> Rs 500/- and Rs 5,000/-</a:t>
                      </a:r>
                      <a:endParaRPr lang="en-US" dirty="0">
                        <a:solidFill>
                          <a:schemeClr val="accent1">
                            <a:lumMod val="75000"/>
                          </a:schemeClr>
                        </a:solidFill>
                      </a:endParaRPr>
                    </a:p>
                  </a:txBody>
                  <a:tcPr/>
                </a:tc>
                <a:tc>
                  <a:txBody>
                    <a:bodyPr/>
                    <a:lstStyle/>
                    <a:p>
                      <a:r>
                        <a:rPr lang="en-US" dirty="0" smtClean="0">
                          <a:solidFill>
                            <a:schemeClr val="accent1">
                              <a:lumMod val="75000"/>
                            </a:schemeClr>
                          </a:solidFill>
                        </a:rPr>
                        <a:t>First Appellate Authority</a:t>
                      </a:r>
                      <a:endParaRPr lang="en-US" dirty="0">
                        <a:solidFill>
                          <a:schemeClr val="accent1">
                            <a:lumMod val="75000"/>
                          </a:schemeClr>
                        </a:solidFill>
                      </a:endParaRPr>
                    </a:p>
                  </a:txBody>
                  <a:tcPr/>
                </a:tc>
              </a:tr>
            </a:tbl>
          </a:graphicData>
        </a:graphic>
      </p:graphicFrame>
    </p:spTree>
  </p:cSld>
  <p:clrMapOvr>
    <a:masterClrMapping/>
  </p:clrMapOvr>
  <p:transition>
    <p:pull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PENALTY</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fontScale="85000" lnSpcReduction="10000"/>
          </a:bodyPr>
          <a:lstStyle/>
          <a:p>
            <a:pPr lvl="0"/>
            <a:r>
              <a:rPr lang="en-IN" dirty="0" smtClean="0">
                <a:solidFill>
                  <a:schemeClr val="bg2">
                    <a:lumMod val="50000"/>
                  </a:schemeClr>
                </a:solidFill>
              </a:rPr>
              <a:t>In case of imposition of a penalty under Section 11 of the Act, the First Appellate Authority or Second Appellate Authority, as the case may be, shall endorse a copy of the order to the concerned:</a:t>
            </a:r>
          </a:p>
          <a:p>
            <a:pPr lvl="0"/>
            <a:endParaRPr lang="en-IN" dirty="0" smtClean="0">
              <a:solidFill>
                <a:schemeClr val="bg2">
                  <a:lumMod val="50000"/>
                </a:schemeClr>
              </a:solidFill>
            </a:endParaRPr>
          </a:p>
          <a:p>
            <a:pPr>
              <a:buFont typeface="Wingdings" pitchFamily="2" charset="2"/>
              <a:buChar char="ü"/>
            </a:pPr>
            <a:r>
              <a:rPr lang="en-IN" sz="2600" b="1" dirty="0" smtClean="0">
                <a:solidFill>
                  <a:schemeClr val="bg2">
                    <a:lumMod val="50000"/>
                  </a:schemeClr>
                </a:solidFill>
              </a:rPr>
              <a:t>Drawing and Disbursing Officer</a:t>
            </a:r>
            <a:r>
              <a:rPr lang="en-IN" sz="2600" dirty="0" smtClean="0">
                <a:solidFill>
                  <a:schemeClr val="bg2">
                    <a:lumMod val="50000"/>
                  </a:schemeClr>
                </a:solidFill>
              </a:rPr>
              <a:t>, with the direction to recover the amount of penalty from the salary or honorarium or remuneration or contractual payment of the concerned Designated Officer, First Appellate Authority or person or agency concerned, as the case may be, after final disposal of appeal or expiry of appeal period, as the case may be;</a:t>
            </a:r>
          </a:p>
          <a:p>
            <a:pPr>
              <a:buFont typeface="Wingdings" pitchFamily="2" charset="2"/>
              <a:buChar char="ü"/>
            </a:pPr>
            <a:r>
              <a:rPr lang="en-IN" sz="2600" b="1" dirty="0" smtClean="0">
                <a:solidFill>
                  <a:schemeClr val="bg2">
                    <a:lumMod val="50000"/>
                  </a:schemeClr>
                </a:solidFill>
              </a:rPr>
              <a:t>Treasury Officer</a:t>
            </a:r>
            <a:r>
              <a:rPr lang="en-IN" sz="2600" dirty="0" smtClean="0">
                <a:solidFill>
                  <a:schemeClr val="bg2">
                    <a:lumMod val="50000"/>
                  </a:schemeClr>
                </a:solidFill>
              </a:rPr>
              <a:t>, wherever applicable; and</a:t>
            </a:r>
          </a:p>
          <a:p>
            <a:pPr>
              <a:buFont typeface="Wingdings" pitchFamily="2" charset="2"/>
              <a:buChar char="ü"/>
            </a:pPr>
            <a:r>
              <a:rPr lang="en-IN" sz="2600" b="1" dirty="0" smtClean="0">
                <a:solidFill>
                  <a:schemeClr val="bg2">
                    <a:lumMod val="50000"/>
                  </a:schemeClr>
                </a:solidFill>
              </a:rPr>
              <a:t>Department concerned</a:t>
            </a:r>
            <a:r>
              <a:rPr lang="en-IN" sz="2600" dirty="0" smtClean="0">
                <a:solidFill>
                  <a:schemeClr val="bg2">
                    <a:lumMod val="50000"/>
                  </a:schemeClr>
                </a:solidFill>
              </a:rPr>
              <a:t>. [Rule 12]</a:t>
            </a:r>
          </a:p>
          <a:p>
            <a:pPr lvl="0" algn="just"/>
            <a:endParaRPr lang="en-US" dirty="0" smtClean="0">
              <a:solidFill>
                <a:schemeClr val="bg2">
                  <a:lumMod val="50000"/>
                </a:schemeClr>
              </a:solidFill>
            </a:endParaRPr>
          </a:p>
          <a:p>
            <a:pPr algn="just"/>
            <a:endParaRPr lang="en-US" sz="2400" dirty="0" smtClean="0"/>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pPr algn="ctr"/>
            <a:r>
              <a:rPr lang="en-US" sz="3600" b="1" dirty="0" smtClean="0">
                <a:solidFill>
                  <a:schemeClr val="bg2">
                    <a:lumMod val="50000"/>
                  </a:schemeClr>
                </a:solidFill>
                <a:latin typeface="+mn-lt"/>
              </a:rPr>
              <a:t>PENALTY : HEAD OF ACCOUNT</a:t>
            </a:r>
            <a:endParaRPr lang="en-IN" sz="3600" dirty="0">
              <a:latin typeface="+mn-lt"/>
            </a:endParaRPr>
          </a:p>
        </p:txBody>
      </p:sp>
      <p:pic>
        <p:nvPicPr>
          <p:cNvPr id="4" name="Content Placeholder 3" descr="Screenshot_15.png"/>
          <p:cNvPicPr>
            <a:picLocks noGrp="1" noChangeAspect="1"/>
          </p:cNvPicPr>
          <p:nvPr>
            <p:ph idx="1"/>
          </p:nvPr>
        </p:nvPicPr>
        <p:blipFill>
          <a:blip r:embed="rId2" cstate="print"/>
          <a:stretch>
            <a:fillRect/>
          </a:stretch>
        </p:blipFill>
        <p:spPr>
          <a:xfrm>
            <a:off x="457200" y="2590800"/>
            <a:ext cx="8229600" cy="2362200"/>
          </a:xfrm>
        </p:spPr>
      </p:pic>
    </p:spTree>
  </p:cSld>
  <p:clrMapOvr>
    <a:masterClrMapping/>
  </p:clrMapOvr>
  <p:transition>
    <p:pull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Screenshot_13.png"/>
          <p:cNvPicPr>
            <a:picLocks noGrp="1" noChangeAspect="1"/>
          </p:cNvPicPr>
          <p:nvPr>
            <p:ph idx="1"/>
          </p:nvPr>
        </p:nvPicPr>
        <p:blipFill>
          <a:blip r:embed="rId2" cstate="print"/>
          <a:stretch>
            <a:fillRect/>
          </a:stretch>
        </p:blipFill>
        <p:spPr>
          <a:xfrm>
            <a:off x="457200" y="1219200"/>
            <a:ext cx="8229600" cy="5257799"/>
          </a:xfrm>
        </p:spPr>
      </p:pic>
    </p:spTree>
  </p:cSld>
  <p:clrMapOvr>
    <a:masterClrMapping/>
  </p:clrMapOvr>
  <p:transition>
    <p:pull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Screenshot_14.png"/>
          <p:cNvPicPr>
            <a:picLocks noGrp="1" noChangeAspect="1"/>
          </p:cNvPicPr>
          <p:nvPr>
            <p:ph idx="1"/>
          </p:nvPr>
        </p:nvPicPr>
        <p:blipFill>
          <a:blip r:embed="rId2" cstate="print"/>
          <a:stretch>
            <a:fillRect/>
          </a:stretch>
        </p:blipFill>
        <p:spPr>
          <a:xfrm>
            <a:off x="457200" y="1143000"/>
            <a:ext cx="8229600" cy="5486399"/>
          </a:xfrm>
        </p:spPr>
      </p:pic>
    </p:spTree>
  </p:cSld>
  <p:clrMapOvr>
    <a:masterClrMapping/>
  </p:clrMapOvr>
  <p:transition>
    <p:pull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REVISION</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fontScale="92500" lnSpcReduction="10000"/>
          </a:bodyPr>
          <a:lstStyle/>
          <a:p>
            <a:pPr algn="just"/>
            <a:r>
              <a:rPr lang="en-US" sz="2400" dirty="0" smtClean="0">
                <a:solidFill>
                  <a:schemeClr val="bg2">
                    <a:lumMod val="50000"/>
                  </a:schemeClr>
                </a:solidFill>
              </a:rPr>
              <a:t>Designated Officer or First Appellate Authority aggrieved by the orders of the Second Appellate Authority regarding imposition of penalty can make an application for REVISION  to the Officer nominated by State Government [Sec 12]</a:t>
            </a:r>
          </a:p>
          <a:p>
            <a:pPr algn="just"/>
            <a:endParaRPr lang="en-US" sz="2400" dirty="0" smtClean="0">
              <a:solidFill>
                <a:schemeClr val="bg2">
                  <a:lumMod val="50000"/>
                </a:schemeClr>
              </a:solidFill>
            </a:endParaRPr>
          </a:p>
          <a:p>
            <a:pPr algn="just"/>
            <a:r>
              <a:rPr lang="en-US" sz="2400" dirty="0" smtClean="0">
                <a:solidFill>
                  <a:schemeClr val="bg2">
                    <a:lumMod val="50000"/>
                  </a:schemeClr>
                </a:solidFill>
              </a:rPr>
              <a:t>Application for revision can be made within a period of 60 days</a:t>
            </a:r>
          </a:p>
          <a:p>
            <a:pPr algn="just"/>
            <a:endParaRPr lang="en-US" sz="2400" dirty="0" smtClean="0">
              <a:solidFill>
                <a:schemeClr val="bg2">
                  <a:lumMod val="50000"/>
                </a:schemeClr>
              </a:solidFill>
            </a:endParaRPr>
          </a:p>
          <a:p>
            <a:pPr algn="just"/>
            <a:r>
              <a:rPr lang="en-US" sz="2400" dirty="0" smtClean="0">
                <a:solidFill>
                  <a:schemeClr val="bg2">
                    <a:lumMod val="50000"/>
                  </a:schemeClr>
                </a:solidFill>
              </a:rPr>
              <a:t>No fees for making revision of cases</a:t>
            </a:r>
          </a:p>
          <a:p>
            <a:pPr algn="just"/>
            <a:endParaRPr lang="en-US" sz="2400" dirty="0" smtClean="0">
              <a:solidFill>
                <a:schemeClr val="bg2">
                  <a:lumMod val="50000"/>
                </a:schemeClr>
              </a:solidFill>
            </a:endParaRPr>
          </a:p>
          <a:p>
            <a:pPr algn="just"/>
            <a:r>
              <a:rPr lang="en-US" sz="2400" dirty="0" smtClean="0">
                <a:solidFill>
                  <a:schemeClr val="bg2">
                    <a:lumMod val="50000"/>
                  </a:schemeClr>
                </a:solidFill>
              </a:rPr>
              <a:t>Revision application can be accepted even after 60 days if application could not be submitted in time due to sufficient cause</a:t>
            </a:r>
          </a:p>
          <a:p>
            <a:pPr lvl="0" algn="just"/>
            <a:endParaRPr lang="en-US" sz="2400" dirty="0" smtClean="0"/>
          </a:p>
          <a:p>
            <a:pPr algn="just"/>
            <a:endParaRPr lang="en-US" sz="2400" dirty="0" smtClean="0"/>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REVISIONAL AUTHORITY</a:t>
            </a:r>
            <a:endParaRPr lang="en-US" sz="3600" b="1" dirty="0">
              <a:solidFill>
                <a:schemeClr val="bg2">
                  <a:lumMod val="50000"/>
                </a:schemeClr>
              </a:solidFill>
              <a:latin typeface="+mn-lt"/>
            </a:endParaRPr>
          </a:p>
        </p:txBody>
      </p:sp>
      <p:pic>
        <p:nvPicPr>
          <p:cNvPr id="2050" name="Picture 2" descr="C:\Users\Asus\Documents\Lightshot\Screenshot_18.png"/>
          <p:cNvPicPr>
            <a:picLocks noGrp="1" noChangeAspect="1" noChangeArrowheads="1"/>
          </p:cNvPicPr>
          <p:nvPr>
            <p:ph idx="1"/>
          </p:nvPr>
        </p:nvPicPr>
        <p:blipFill>
          <a:blip r:embed="rId2" cstate="print"/>
          <a:srcRect/>
          <a:stretch>
            <a:fillRect/>
          </a:stretch>
        </p:blipFill>
        <p:spPr bwMode="auto">
          <a:xfrm>
            <a:off x="457200" y="2057400"/>
            <a:ext cx="8229600" cy="3810000"/>
          </a:xfrm>
          <a:prstGeom prst="rect">
            <a:avLst/>
          </a:prstGeom>
          <a:noFill/>
        </p:spPr>
      </p:pic>
    </p:spTree>
  </p:cSld>
  <p:clrMapOvr>
    <a:masterClrMapping/>
  </p:clrMapOvr>
  <p:transition>
    <p:pull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DISCIPLINARY ACTION</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a:bodyPr>
          <a:lstStyle/>
          <a:p>
            <a:pPr algn="just"/>
            <a:r>
              <a:rPr lang="en-IN" sz="2400" dirty="0" smtClean="0">
                <a:solidFill>
                  <a:schemeClr val="bg2">
                    <a:lumMod val="50000"/>
                  </a:schemeClr>
                </a:solidFill>
              </a:rPr>
              <a:t>The Second Appellate Authority may recommend disciplinary action against the Designated Officer or the First Appellate Authority in addition to imposition of penalty under Sec 11</a:t>
            </a:r>
          </a:p>
          <a:p>
            <a:pPr algn="just"/>
            <a:endParaRPr lang="en-IN" sz="2400" dirty="0" smtClean="0">
              <a:solidFill>
                <a:schemeClr val="bg2">
                  <a:lumMod val="50000"/>
                </a:schemeClr>
              </a:solidFill>
            </a:endParaRPr>
          </a:p>
          <a:p>
            <a:pPr algn="just"/>
            <a:r>
              <a:rPr lang="en-IN" sz="2400" dirty="0" smtClean="0">
                <a:solidFill>
                  <a:schemeClr val="bg2">
                    <a:lumMod val="50000"/>
                  </a:schemeClr>
                </a:solidFill>
              </a:rPr>
              <a:t>Failure to discharge the duties under the Act without sufficient and reasonable cause will be sufficient ground for recommendation of disciplinary action [Sec 13]</a:t>
            </a:r>
          </a:p>
          <a:p>
            <a:pPr algn="just"/>
            <a:endParaRPr lang="en-US" sz="2400" dirty="0" smtClean="0">
              <a:solidFill>
                <a:schemeClr val="bg2">
                  <a:lumMod val="50000"/>
                </a:schemeClr>
              </a:solidFill>
            </a:endParaRPr>
          </a:p>
          <a:p>
            <a:pPr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pPr algn="just"/>
            <a:endParaRPr lang="en-US" sz="2400" dirty="0" smtClean="0"/>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MAIN FEATURES OF THE ACT</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a:bodyPr>
          <a:lstStyle/>
          <a:p>
            <a:pPr algn="just"/>
            <a:r>
              <a:rPr lang="en-IN" sz="2400" dirty="0" smtClean="0">
                <a:solidFill>
                  <a:schemeClr val="bg2">
                    <a:lumMod val="50000"/>
                  </a:schemeClr>
                </a:solidFill>
              </a:rPr>
              <a:t>Liability of Government servants to deliver notified public services within the stipulated time limit [Sec 6]</a:t>
            </a:r>
            <a:endParaRPr lang="en-US" sz="2400" dirty="0" smtClean="0">
              <a:solidFill>
                <a:schemeClr val="bg2">
                  <a:lumMod val="50000"/>
                </a:schemeClr>
              </a:solidFill>
            </a:endParaRPr>
          </a:p>
          <a:p>
            <a:pPr lvl="0" algn="just"/>
            <a:r>
              <a:rPr lang="en-IN" sz="2400" dirty="0" smtClean="0">
                <a:solidFill>
                  <a:schemeClr val="bg2">
                    <a:lumMod val="50000"/>
                  </a:schemeClr>
                </a:solidFill>
              </a:rPr>
              <a:t>Provisions for first appeal [Sec 8] and second appeal [Sec 9] in case of rejection/delay in providing notified public services</a:t>
            </a:r>
          </a:p>
          <a:p>
            <a:pPr algn="just"/>
            <a:r>
              <a:rPr lang="en-IN" sz="2400" dirty="0" smtClean="0">
                <a:solidFill>
                  <a:schemeClr val="bg2">
                    <a:lumMod val="50000"/>
                  </a:schemeClr>
                </a:solidFill>
              </a:rPr>
              <a:t>Penalties for failure/delay in providing notified public services [Sec 11]</a:t>
            </a:r>
          </a:p>
          <a:p>
            <a:pPr lvl="0" algn="just"/>
            <a:r>
              <a:rPr lang="en-IN" sz="2400" dirty="0" smtClean="0">
                <a:solidFill>
                  <a:schemeClr val="bg2">
                    <a:lumMod val="50000"/>
                  </a:schemeClr>
                </a:solidFill>
              </a:rPr>
              <a:t>Disciplinary action in case of failure to discharge duties under the Act [Sec 13]</a:t>
            </a:r>
          </a:p>
          <a:p>
            <a:pPr algn="just"/>
            <a:r>
              <a:rPr lang="en-IN" sz="2400" dirty="0" smtClean="0">
                <a:solidFill>
                  <a:schemeClr val="bg2">
                    <a:lumMod val="50000"/>
                  </a:schemeClr>
                </a:solidFill>
              </a:rPr>
              <a:t>Bar on jurisdiction of civil courts [Sec 14]</a:t>
            </a:r>
            <a:endParaRPr lang="en-US" sz="2400" dirty="0" smtClean="0">
              <a:solidFill>
                <a:schemeClr val="bg2">
                  <a:lumMod val="50000"/>
                </a:schemeClr>
              </a:solidFill>
            </a:endParaRPr>
          </a:p>
          <a:p>
            <a:pPr lvl="0"/>
            <a:endParaRPr lang="en-US" dirty="0" smtClean="0"/>
          </a:p>
          <a:p>
            <a:endParaRPr lang="en-US" dirty="0" smtClean="0"/>
          </a:p>
          <a:p>
            <a:pPr lvl="0"/>
            <a:endParaRPr lang="en-US" dirty="0" smtClean="0"/>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MISCELLANEOUS PROVISIONS</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a:bodyPr>
          <a:lstStyle/>
          <a:p>
            <a:pPr algn="just"/>
            <a:r>
              <a:rPr lang="en-US" sz="2400" dirty="0" smtClean="0">
                <a:solidFill>
                  <a:schemeClr val="bg2">
                    <a:lumMod val="50000"/>
                  </a:schemeClr>
                </a:solidFill>
              </a:rPr>
              <a:t>There is a bar on jurisdiction of Civil Court for any orders made under this Act [Sec 14]</a:t>
            </a:r>
          </a:p>
          <a:p>
            <a:pPr algn="just"/>
            <a:endParaRPr lang="en-US" sz="2400" dirty="0" smtClean="0">
              <a:solidFill>
                <a:schemeClr val="bg2">
                  <a:lumMod val="50000"/>
                </a:schemeClr>
              </a:solidFill>
            </a:endParaRPr>
          </a:p>
          <a:p>
            <a:pPr algn="just"/>
            <a:r>
              <a:rPr lang="en-US" sz="2400" dirty="0" smtClean="0">
                <a:solidFill>
                  <a:schemeClr val="bg2">
                    <a:lumMod val="50000"/>
                  </a:schemeClr>
                </a:solidFill>
              </a:rPr>
              <a:t>Protection of action taken in good faith under this Act [Sec 15]</a:t>
            </a:r>
          </a:p>
          <a:p>
            <a:pPr algn="just"/>
            <a:endParaRPr lang="en-US" sz="2400" dirty="0" smtClean="0">
              <a:solidFill>
                <a:schemeClr val="bg2">
                  <a:lumMod val="50000"/>
                </a:schemeClr>
              </a:solidFill>
            </a:endParaRPr>
          </a:p>
          <a:p>
            <a:pPr algn="just"/>
            <a:r>
              <a:rPr lang="en-US" sz="2400" dirty="0" smtClean="0">
                <a:solidFill>
                  <a:schemeClr val="bg2">
                    <a:lumMod val="50000"/>
                  </a:schemeClr>
                </a:solidFill>
              </a:rPr>
              <a:t>The Act to have overriding effect in respect of notified public services </a:t>
            </a:r>
            <a:r>
              <a:rPr lang="en-IN" sz="2400" dirty="0" smtClean="0">
                <a:solidFill>
                  <a:schemeClr val="bg2">
                    <a:lumMod val="50000"/>
                  </a:schemeClr>
                </a:solidFill>
              </a:rPr>
              <a:t>notwithstanding anything inconsistent therewith in any other law for the time being in force [Sec 16]</a:t>
            </a:r>
            <a:endParaRPr lang="en-US" sz="2400" dirty="0" smtClean="0">
              <a:solidFill>
                <a:schemeClr val="bg2">
                  <a:lumMod val="50000"/>
                </a:schemeClr>
              </a:solidFill>
            </a:endParaRPr>
          </a:p>
          <a:p>
            <a:pPr algn="just"/>
            <a:endParaRPr lang="en-US" sz="2400" dirty="0" smtClean="0"/>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CHALLENGES AHEAD</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fontScale="85000" lnSpcReduction="20000"/>
          </a:bodyPr>
          <a:lstStyle/>
          <a:p>
            <a:pPr algn="just"/>
            <a:r>
              <a:rPr lang="en-US" dirty="0" smtClean="0">
                <a:solidFill>
                  <a:schemeClr val="bg2">
                    <a:lumMod val="50000"/>
                  </a:schemeClr>
                </a:solidFill>
              </a:rPr>
              <a:t>More number of public services that are beneficial for citizens may be notified for time bound delivery under Section 4 of the Act</a:t>
            </a:r>
          </a:p>
          <a:p>
            <a:pPr algn="just"/>
            <a:endParaRPr lang="en-US" dirty="0" smtClean="0">
              <a:solidFill>
                <a:schemeClr val="bg2">
                  <a:lumMod val="50000"/>
                </a:schemeClr>
              </a:solidFill>
            </a:endParaRPr>
          </a:p>
          <a:p>
            <a:pPr algn="just"/>
            <a:r>
              <a:rPr lang="en-US" dirty="0" smtClean="0">
                <a:solidFill>
                  <a:schemeClr val="bg2">
                    <a:lumMod val="50000"/>
                  </a:schemeClr>
                </a:solidFill>
              </a:rPr>
              <a:t>Develop an IT based mechanism for online monitoring of implementation of the Act</a:t>
            </a:r>
          </a:p>
          <a:p>
            <a:pPr algn="just"/>
            <a:endParaRPr lang="en-US" dirty="0" smtClean="0">
              <a:solidFill>
                <a:schemeClr val="bg2">
                  <a:lumMod val="50000"/>
                </a:schemeClr>
              </a:solidFill>
            </a:endParaRPr>
          </a:p>
          <a:p>
            <a:pPr algn="just"/>
            <a:r>
              <a:rPr lang="en-US" dirty="0" smtClean="0">
                <a:solidFill>
                  <a:schemeClr val="bg2">
                    <a:lumMod val="50000"/>
                  </a:schemeClr>
                </a:solidFill>
              </a:rPr>
              <a:t>Generate greater awareness among the public about their rights to obtain notified public services in a time bound manner</a:t>
            </a:r>
          </a:p>
          <a:p>
            <a:pPr algn="just"/>
            <a:endParaRPr lang="en-US" dirty="0" smtClean="0">
              <a:solidFill>
                <a:schemeClr val="bg2">
                  <a:lumMod val="50000"/>
                </a:schemeClr>
              </a:solidFill>
            </a:endParaRPr>
          </a:p>
          <a:p>
            <a:pPr algn="just"/>
            <a:r>
              <a:rPr lang="en-US" dirty="0" smtClean="0">
                <a:solidFill>
                  <a:schemeClr val="bg2">
                    <a:lumMod val="50000"/>
                  </a:schemeClr>
                </a:solidFill>
              </a:rPr>
              <a:t>Develop </a:t>
            </a:r>
            <a:r>
              <a:rPr lang="en-US" dirty="0" smtClean="0">
                <a:solidFill>
                  <a:schemeClr val="bg2">
                    <a:lumMod val="50000"/>
                  </a:schemeClr>
                </a:solidFill>
              </a:rPr>
              <a:t>a mechanism for holding review meetings at the Chief Secretary/Secretary level for review of the field implementation of the Act</a:t>
            </a:r>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endParaRPr lang="en-US" sz="6600" dirty="0">
              <a:solidFill>
                <a:schemeClr val="bg2">
                  <a:lumMod val="50000"/>
                </a:schemeClr>
              </a:solidFill>
              <a:effectLst>
                <a:outerShdw blurRad="38100" dist="38100" dir="2700000" algn="tl">
                  <a:srgbClr val="000000">
                    <a:alpha val="43137"/>
                  </a:srgbClr>
                </a:outerShdw>
              </a:effectLst>
              <a:latin typeface="Brush Script MT" pitchFamily="66" charset="0"/>
            </a:endParaRPr>
          </a:p>
        </p:txBody>
      </p:sp>
      <p:sp>
        <p:nvSpPr>
          <p:cNvPr id="4" name="Content Placeholder 3"/>
          <p:cNvSpPr>
            <a:spLocks noGrp="1"/>
          </p:cNvSpPr>
          <p:nvPr>
            <p:ph idx="1"/>
          </p:nvPr>
        </p:nvSpPr>
        <p:spPr/>
        <p:txBody>
          <a:bodyPr/>
          <a:lstStyle/>
          <a:p>
            <a:endParaRPr lang="en-US" dirty="0" smtClean="0"/>
          </a:p>
          <a:p>
            <a:pPr>
              <a:buNone/>
            </a:pPr>
            <a:endParaRPr lang="en-US" dirty="0" smtClean="0"/>
          </a:p>
          <a:p>
            <a:pPr algn="ctr">
              <a:buNone/>
            </a:pPr>
            <a:r>
              <a:rPr lang="en-US" sz="7200" dirty="0" smtClean="0">
                <a:solidFill>
                  <a:schemeClr val="bg2">
                    <a:lumMod val="50000"/>
                  </a:schemeClr>
                </a:solidFill>
                <a:effectLst>
                  <a:outerShdw blurRad="38100" dist="38100" dir="2700000" algn="tl">
                    <a:srgbClr val="000000">
                      <a:alpha val="43137"/>
                    </a:srgbClr>
                  </a:outerShdw>
                </a:effectLst>
                <a:latin typeface="Brush Script MT" pitchFamily="66" charset="0"/>
              </a:rPr>
              <a:t>THANK  YOU</a:t>
            </a:r>
            <a:endParaRPr lang="en-IN" sz="7200" dirty="0"/>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pPr algn="ctr">
              <a:defRPr/>
            </a:pPr>
            <a:r>
              <a:rPr lang="en-US" sz="3600" b="1" dirty="0" smtClean="0">
                <a:solidFill>
                  <a:schemeClr val="bg2">
                    <a:lumMod val="50000"/>
                  </a:schemeClr>
                </a:solidFill>
                <a:latin typeface="+mn-lt"/>
              </a:rPr>
              <a:t>MAJOR INITIATIVES IN OTHER STATES</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lnSpcReduction="10000"/>
          </a:bodyPr>
          <a:lstStyle/>
          <a:p>
            <a:pPr lvl="0" algn="just"/>
            <a:r>
              <a:rPr lang="en-US" sz="2400" dirty="0" smtClean="0">
                <a:solidFill>
                  <a:schemeClr val="bg2">
                    <a:lumMod val="50000"/>
                  </a:schemeClr>
                </a:solidFill>
              </a:rPr>
              <a:t>Madhya Pradesh is the pioneer State in enacting an Act on timely delivery of public services</a:t>
            </a:r>
          </a:p>
          <a:p>
            <a:pPr lvl="0" algn="just"/>
            <a:endParaRPr lang="en-US" sz="2400" dirty="0" smtClean="0">
              <a:solidFill>
                <a:schemeClr val="bg2">
                  <a:lumMod val="50000"/>
                </a:schemeClr>
              </a:solidFill>
            </a:endParaRPr>
          </a:p>
          <a:p>
            <a:pPr lvl="0" algn="just"/>
            <a:r>
              <a:rPr lang="en-IN" sz="2400" dirty="0" smtClean="0">
                <a:solidFill>
                  <a:schemeClr val="bg2">
                    <a:lumMod val="50000"/>
                  </a:schemeClr>
                </a:solidFill>
              </a:rPr>
              <a:t>“</a:t>
            </a:r>
            <a:r>
              <a:rPr lang="en-IN" sz="2400" i="1" dirty="0" smtClean="0">
                <a:solidFill>
                  <a:schemeClr val="bg2">
                    <a:lumMod val="50000"/>
                  </a:schemeClr>
                </a:solidFill>
              </a:rPr>
              <a:t>Madhya Pradesh </a:t>
            </a:r>
            <a:r>
              <a:rPr lang="en-IN" sz="2400" i="1" dirty="0" err="1" smtClean="0">
                <a:solidFill>
                  <a:schemeClr val="bg2">
                    <a:lumMod val="50000"/>
                  </a:schemeClr>
                </a:solidFill>
              </a:rPr>
              <a:t>LokSewaon</a:t>
            </a:r>
            <a:r>
              <a:rPr lang="en-IN" sz="2400" i="1" dirty="0" smtClean="0">
                <a:solidFill>
                  <a:schemeClr val="bg2">
                    <a:lumMod val="50000"/>
                  </a:schemeClr>
                </a:solidFill>
              </a:rPr>
              <a:t> </a:t>
            </a:r>
            <a:r>
              <a:rPr lang="en-IN" sz="2400" i="1" dirty="0" err="1" smtClean="0">
                <a:solidFill>
                  <a:schemeClr val="bg2">
                    <a:lumMod val="50000"/>
                  </a:schemeClr>
                </a:solidFill>
              </a:rPr>
              <a:t>KePradan</a:t>
            </a:r>
            <a:r>
              <a:rPr lang="en-IN" sz="2400" i="1" dirty="0" smtClean="0">
                <a:solidFill>
                  <a:schemeClr val="bg2">
                    <a:lumMod val="50000"/>
                  </a:schemeClr>
                </a:solidFill>
              </a:rPr>
              <a:t> </a:t>
            </a:r>
            <a:r>
              <a:rPr lang="en-IN" sz="2400" i="1" dirty="0" err="1" smtClean="0">
                <a:solidFill>
                  <a:schemeClr val="bg2">
                    <a:lumMod val="50000"/>
                  </a:schemeClr>
                </a:solidFill>
              </a:rPr>
              <a:t>Ki</a:t>
            </a:r>
            <a:r>
              <a:rPr lang="en-IN" sz="2400" i="1" dirty="0" smtClean="0">
                <a:solidFill>
                  <a:schemeClr val="bg2">
                    <a:lumMod val="50000"/>
                  </a:schemeClr>
                </a:solidFill>
              </a:rPr>
              <a:t> Guarantee </a:t>
            </a:r>
            <a:r>
              <a:rPr lang="en-IN" sz="2400" i="1" dirty="0" err="1" smtClean="0">
                <a:solidFill>
                  <a:schemeClr val="bg2">
                    <a:lumMod val="50000"/>
                  </a:schemeClr>
                </a:solidFill>
              </a:rPr>
              <a:t>Adhiniyam</a:t>
            </a:r>
            <a:r>
              <a:rPr lang="en-IN" sz="2400" dirty="0" smtClean="0">
                <a:solidFill>
                  <a:schemeClr val="bg2">
                    <a:lumMod val="50000"/>
                  </a:schemeClr>
                </a:solidFill>
              </a:rPr>
              <a:t>” implemented </a:t>
            </a:r>
            <a:r>
              <a:rPr lang="en-IN" sz="2400" dirty="0" err="1" smtClean="0">
                <a:solidFill>
                  <a:schemeClr val="bg2">
                    <a:lumMod val="50000"/>
                  </a:schemeClr>
                </a:solidFill>
              </a:rPr>
              <a:t>w.e.f</a:t>
            </a:r>
            <a:r>
              <a:rPr lang="en-IN" sz="2400" dirty="0" smtClean="0">
                <a:solidFill>
                  <a:schemeClr val="bg2">
                    <a:lumMod val="50000"/>
                  </a:schemeClr>
                </a:solidFill>
              </a:rPr>
              <a:t> 18.08.2010</a:t>
            </a:r>
          </a:p>
          <a:p>
            <a:pPr lvl="0" algn="just"/>
            <a:endParaRPr lang="en-IN" sz="2400" dirty="0" smtClean="0">
              <a:solidFill>
                <a:schemeClr val="bg2">
                  <a:lumMod val="50000"/>
                </a:schemeClr>
              </a:solidFill>
            </a:endParaRPr>
          </a:p>
          <a:p>
            <a:pPr lvl="0" algn="just"/>
            <a:r>
              <a:rPr lang="en-IN" sz="2400" dirty="0" smtClean="0">
                <a:solidFill>
                  <a:schemeClr val="bg2">
                    <a:lumMod val="50000"/>
                  </a:schemeClr>
                </a:solidFill>
              </a:rPr>
              <a:t>Other States which have implemented similar laws includes Uttar Pradesh, NCT of Delhi, Jammu &amp; Kashmir, Bihar, Rajasthan, </a:t>
            </a:r>
            <a:r>
              <a:rPr lang="en-IN" sz="2400" dirty="0" err="1" smtClean="0">
                <a:solidFill>
                  <a:schemeClr val="bg2">
                    <a:lumMod val="50000"/>
                  </a:schemeClr>
                </a:solidFill>
              </a:rPr>
              <a:t>Uttarakhand</a:t>
            </a:r>
            <a:r>
              <a:rPr lang="en-IN" sz="2400" dirty="0" smtClean="0">
                <a:solidFill>
                  <a:schemeClr val="bg2">
                    <a:lumMod val="50000"/>
                  </a:schemeClr>
                </a:solidFill>
              </a:rPr>
              <a:t>, </a:t>
            </a:r>
            <a:r>
              <a:rPr lang="en-IN" sz="2400" dirty="0" err="1" smtClean="0">
                <a:solidFill>
                  <a:schemeClr val="bg2">
                    <a:lumMod val="50000"/>
                  </a:schemeClr>
                </a:solidFill>
              </a:rPr>
              <a:t>Himachal</a:t>
            </a:r>
            <a:r>
              <a:rPr lang="en-IN" sz="2400" dirty="0" smtClean="0">
                <a:solidFill>
                  <a:schemeClr val="bg2">
                    <a:lumMod val="50000"/>
                  </a:schemeClr>
                </a:solidFill>
              </a:rPr>
              <a:t> Pradesh, Punjab, </a:t>
            </a:r>
            <a:r>
              <a:rPr lang="en-IN" sz="2400" dirty="0" err="1" smtClean="0">
                <a:solidFill>
                  <a:schemeClr val="bg2">
                    <a:lumMod val="50000"/>
                  </a:schemeClr>
                </a:solidFill>
              </a:rPr>
              <a:t>Jharkhand</a:t>
            </a:r>
            <a:r>
              <a:rPr lang="en-IN" sz="2400" dirty="0" smtClean="0">
                <a:solidFill>
                  <a:schemeClr val="bg2">
                    <a:lumMod val="50000"/>
                  </a:schemeClr>
                </a:solidFill>
              </a:rPr>
              <a:t>, Assam, Karnataka, </a:t>
            </a:r>
            <a:r>
              <a:rPr lang="en-IN" sz="2400" dirty="0" err="1" smtClean="0">
                <a:solidFill>
                  <a:schemeClr val="bg2">
                    <a:lumMod val="50000"/>
                  </a:schemeClr>
                </a:solidFill>
              </a:rPr>
              <a:t>Odhisa</a:t>
            </a:r>
            <a:r>
              <a:rPr lang="en-IN" sz="2400" dirty="0" smtClean="0">
                <a:solidFill>
                  <a:schemeClr val="bg2">
                    <a:lumMod val="50000"/>
                  </a:schemeClr>
                </a:solidFill>
              </a:rPr>
              <a:t>, </a:t>
            </a:r>
            <a:r>
              <a:rPr lang="en-IN" sz="2400" dirty="0" err="1" smtClean="0">
                <a:solidFill>
                  <a:schemeClr val="bg2">
                    <a:lumMod val="50000"/>
                  </a:schemeClr>
                </a:solidFill>
              </a:rPr>
              <a:t>Kerala</a:t>
            </a:r>
            <a:r>
              <a:rPr lang="en-IN" sz="2400" dirty="0" smtClean="0">
                <a:solidFill>
                  <a:schemeClr val="bg2">
                    <a:lumMod val="50000"/>
                  </a:schemeClr>
                </a:solidFill>
              </a:rPr>
              <a:t>, </a:t>
            </a:r>
            <a:r>
              <a:rPr lang="en-IN" sz="2400" dirty="0" err="1" smtClean="0">
                <a:solidFill>
                  <a:schemeClr val="bg2">
                    <a:lumMod val="50000"/>
                  </a:schemeClr>
                </a:solidFill>
              </a:rPr>
              <a:t>Chhatisgarh</a:t>
            </a:r>
            <a:r>
              <a:rPr lang="en-IN" sz="2400" dirty="0" smtClean="0">
                <a:solidFill>
                  <a:schemeClr val="bg2">
                    <a:lumMod val="50000"/>
                  </a:schemeClr>
                </a:solidFill>
              </a:rPr>
              <a:t> and </a:t>
            </a:r>
            <a:r>
              <a:rPr lang="en-IN" sz="2400" dirty="0" err="1" smtClean="0">
                <a:solidFill>
                  <a:schemeClr val="bg2">
                    <a:lumMod val="50000"/>
                  </a:schemeClr>
                </a:solidFill>
              </a:rPr>
              <a:t>Haryana</a:t>
            </a:r>
            <a:endParaRPr lang="en-IN" sz="2400" dirty="0" smtClean="0">
              <a:solidFill>
                <a:schemeClr val="bg2">
                  <a:lumMod val="50000"/>
                </a:schemeClr>
              </a:solidFill>
            </a:endParaRPr>
          </a:p>
          <a:p>
            <a:pPr lvl="0"/>
            <a:endParaRPr lang="en-US"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SIGNIFICANCE OF THE ACT</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lnSpcReduction="10000"/>
          </a:bodyPr>
          <a:lstStyle/>
          <a:p>
            <a:pPr lvl="0" algn="just"/>
            <a:r>
              <a:rPr lang="en-IN" sz="2400" dirty="0" smtClean="0">
                <a:solidFill>
                  <a:schemeClr val="bg2">
                    <a:lumMod val="50000"/>
                  </a:schemeClr>
                </a:solidFill>
              </a:rPr>
              <a:t>It empower citizens by providing them rights to obtain notified public services within a stipulated time frame</a:t>
            </a:r>
          </a:p>
          <a:p>
            <a:pPr lvl="0" algn="just"/>
            <a:endParaRPr lang="en-IN" sz="2400" dirty="0" smtClean="0">
              <a:solidFill>
                <a:schemeClr val="bg2">
                  <a:lumMod val="50000"/>
                </a:schemeClr>
              </a:solidFill>
            </a:endParaRPr>
          </a:p>
          <a:p>
            <a:pPr algn="just"/>
            <a:r>
              <a:rPr lang="en-IN" sz="2400" dirty="0" smtClean="0">
                <a:solidFill>
                  <a:schemeClr val="bg2">
                    <a:lumMod val="50000"/>
                  </a:schemeClr>
                </a:solidFill>
              </a:rPr>
              <a:t>It provides an opportunity to enable government officials with a legal and technical framework for providing public services efficiently</a:t>
            </a:r>
          </a:p>
          <a:p>
            <a:pPr algn="just"/>
            <a:endParaRPr lang="en-US" sz="2400" dirty="0" smtClean="0">
              <a:solidFill>
                <a:schemeClr val="bg2">
                  <a:lumMod val="50000"/>
                </a:schemeClr>
              </a:solidFill>
            </a:endParaRPr>
          </a:p>
          <a:p>
            <a:pPr algn="just"/>
            <a:r>
              <a:rPr lang="en-IN" sz="2400" dirty="0" smtClean="0">
                <a:solidFill>
                  <a:schemeClr val="bg2">
                    <a:lumMod val="50000"/>
                  </a:schemeClr>
                </a:solidFill>
              </a:rPr>
              <a:t>The legislation making public service delivery legally binding on the government displays a strong political will to make citizens active agents within administrative processes rather than mere recipients of services. </a:t>
            </a:r>
            <a:endParaRPr lang="en-US" sz="2400" dirty="0" smtClean="0">
              <a:solidFill>
                <a:schemeClr val="bg2">
                  <a:lumMod val="50000"/>
                </a:schemeClr>
              </a:solidFill>
            </a:endParaRPr>
          </a:p>
          <a:p>
            <a:pPr lvl="0"/>
            <a:endParaRPr lang="en-US"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SIGNIFICANCE OF THE ACT</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a:bodyPr>
          <a:lstStyle/>
          <a:p>
            <a:pPr algn="just"/>
            <a:r>
              <a:rPr lang="en-IN" sz="2400" dirty="0" smtClean="0">
                <a:solidFill>
                  <a:schemeClr val="bg2">
                    <a:lumMod val="50000"/>
                  </a:schemeClr>
                </a:solidFill>
              </a:rPr>
              <a:t>The legislation will definitely be an important tool to check corruption and make the administration more responsive and inevitably more accountable</a:t>
            </a:r>
          </a:p>
          <a:p>
            <a:pPr algn="just"/>
            <a:endParaRPr lang="en-US" sz="2400" dirty="0" smtClean="0">
              <a:solidFill>
                <a:schemeClr val="bg2">
                  <a:lumMod val="50000"/>
                </a:schemeClr>
              </a:solidFill>
            </a:endParaRPr>
          </a:p>
          <a:p>
            <a:pPr algn="just"/>
            <a:r>
              <a:rPr lang="en-IN" sz="2400" dirty="0" smtClean="0">
                <a:solidFill>
                  <a:schemeClr val="bg2">
                    <a:lumMod val="50000"/>
                  </a:schemeClr>
                </a:solidFill>
              </a:rPr>
              <a:t>The legislation will give the much needed legal backing and ensure more tooth to the Citizens Charter published by various Departments</a:t>
            </a:r>
            <a:endParaRPr lang="en-US" sz="2400" dirty="0" smtClean="0">
              <a:solidFill>
                <a:schemeClr val="bg2">
                  <a:lumMod val="50000"/>
                </a:schemeClr>
              </a:solidFill>
            </a:endParaRPr>
          </a:p>
          <a:p>
            <a:pPr lvl="0"/>
            <a:endParaRPr lang="en-US"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EXTENT OF THE ACT</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a:bodyPr>
          <a:lstStyle/>
          <a:p>
            <a:pPr lvl="0" algn="just"/>
            <a:endParaRPr lang="en-US" sz="2400" dirty="0" smtClean="0">
              <a:solidFill>
                <a:schemeClr val="bg2">
                  <a:lumMod val="50000"/>
                </a:schemeClr>
              </a:solidFill>
            </a:endParaRPr>
          </a:p>
          <a:p>
            <a:pPr lvl="0" algn="just"/>
            <a:r>
              <a:rPr lang="en-US" sz="2400" dirty="0" smtClean="0">
                <a:solidFill>
                  <a:schemeClr val="bg2">
                    <a:lumMod val="50000"/>
                  </a:schemeClr>
                </a:solidFill>
              </a:rPr>
              <a:t>The Mizoram Right to Public Services Act, 2015 extends to the whole of Mizoram [Sec 1(2)]</a:t>
            </a:r>
          </a:p>
          <a:p>
            <a:pPr lvl="0" algn="just"/>
            <a:endParaRPr lang="en-US" sz="2400" dirty="0" smtClean="0">
              <a:solidFill>
                <a:schemeClr val="bg2">
                  <a:lumMod val="50000"/>
                </a:schemeClr>
              </a:solidFill>
            </a:endParaRPr>
          </a:p>
          <a:p>
            <a:pPr lvl="0" algn="just"/>
            <a:r>
              <a:rPr lang="en-US" sz="2400" dirty="0" smtClean="0">
                <a:solidFill>
                  <a:schemeClr val="bg2">
                    <a:lumMod val="50000"/>
                  </a:schemeClr>
                </a:solidFill>
              </a:rPr>
              <a:t>It shall come into force </a:t>
            </a:r>
            <a:r>
              <a:rPr lang="en-IN" sz="2400" dirty="0" smtClean="0">
                <a:solidFill>
                  <a:schemeClr val="bg2">
                    <a:lumMod val="50000"/>
                  </a:schemeClr>
                </a:solidFill>
              </a:rPr>
              <a:t>on such date as the State Government may, by notification in the Official Gazette, appoint [Sec 1(3)]</a:t>
            </a:r>
          </a:p>
          <a:p>
            <a:pPr lvl="0" algn="just"/>
            <a:endParaRPr lang="en-US" sz="2400" dirty="0" smtClean="0">
              <a:solidFill>
                <a:schemeClr val="bg2">
                  <a:lumMod val="50000"/>
                </a:schemeClr>
              </a:solidFill>
            </a:endParaRPr>
          </a:p>
          <a:p>
            <a:pPr lvl="0" algn="just"/>
            <a:r>
              <a:rPr lang="en-US" sz="2400" dirty="0" smtClean="0">
                <a:solidFill>
                  <a:schemeClr val="bg2">
                    <a:lumMod val="50000"/>
                  </a:schemeClr>
                </a:solidFill>
              </a:rPr>
              <a:t>The Governor of Mizoram has subsequently notified 01.12.2015 as the date of commencement of the Act</a:t>
            </a:r>
            <a:endParaRPr lang="en-IN"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defRPr/>
            </a:pPr>
            <a:r>
              <a:rPr lang="en-US" sz="3600" b="1" dirty="0" smtClean="0">
                <a:solidFill>
                  <a:schemeClr val="bg2">
                    <a:lumMod val="50000"/>
                  </a:schemeClr>
                </a:solidFill>
                <a:latin typeface="+mn-lt"/>
              </a:rPr>
              <a:t>APPLICABILITY</a:t>
            </a:r>
            <a:endParaRPr lang="en-US" sz="3600" b="1" dirty="0">
              <a:solidFill>
                <a:schemeClr val="bg2">
                  <a:lumMod val="50000"/>
                </a:schemeClr>
              </a:solidFill>
              <a:latin typeface="+mn-lt"/>
            </a:endParaRPr>
          </a:p>
        </p:txBody>
      </p:sp>
      <p:sp>
        <p:nvSpPr>
          <p:cNvPr id="4" name="Content Placeholder 3"/>
          <p:cNvSpPr>
            <a:spLocks noGrp="1"/>
          </p:cNvSpPr>
          <p:nvPr>
            <p:ph idx="1"/>
          </p:nvPr>
        </p:nvSpPr>
        <p:spPr/>
        <p:txBody>
          <a:bodyPr>
            <a:normAutofit fontScale="70000" lnSpcReduction="20000"/>
          </a:bodyPr>
          <a:lstStyle/>
          <a:p>
            <a:pPr lvl="0" algn="just"/>
            <a:r>
              <a:rPr lang="en-US" sz="2800" dirty="0" smtClean="0">
                <a:solidFill>
                  <a:schemeClr val="bg2">
                    <a:lumMod val="50000"/>
                  </a:schemeClr>
                </a:solidFill>
              </a:rPr>
              <a:t>The Act is applicable to all Government servants under the Government of Mizoram </a:t>
            </a:r>
            <a:r>
              <a:rPr lang="en-IN" sz="2800" dirty="0" smtClean="0">
                <a:solidFill>
                  <a:schemeClr val="bg2">
                    <a:lumMod val="50000"/>
                  </a:schemeClr>
                </a:solidFill>
              </a:rPr>
              <a:t>[Sec 2]</a:t>
            </a:r>
            <a:endParaRPr lang="en-US" sz="2800" dirty="0" smtClean="0">
              <a:solidFill>
                <a:schemeClr val="bg2">
                  <a:lumMod val="50000"/>
                </a:schemeClr>
              </a:solidFill>
            </a:endParaRPr>
          </a:p>
          <a:p>
            <a:pPr lvl="0" algn="just"/>
            <a:r>
              <a:rPr lang="en-US" sz="2800" dirty="0" smtClean="0">
                <a:solidFill>
                  <a:schemeClr val="bg2">
                    <a:lumMod val="50000"/>
                  </a:schemeClr>
                </a:solidFill>
              </a:rPr>
              <a:t>It is also applicable to Government servants under </a:t>
            </a:r>
            <a:r>
              <a:rPr lang="en-IN" sz="2800" dirty="0" smtClean="0">
                <a:solidFill>
                  <a:schemeClr val="bg2">
                    <a:lumMod val="50000"/>
                  </a:schemeClr>
                </a:solidFill>
              </a:rPr>
              <a:t>local bodies and authorities which are owned, controlled or substantially financed by the State Government [Sec 2]</a:t>
            </a:r>
          </a:p>
          <a:p>
            <a:pPr lvl="0" algn="just"/>
            <a:endParaRPr lang="en-IN" sz="2400" dirty="0" smtClean="0">
              <a:solidFill>
                <a:schemeClr val="bg2">
                  <a:lumMod val="50000"/>
                </a:schemeClr>
              </a:solidFill>
            </a:endParaRPr>
          </a:p>
          <a:p>
            <a:pPr lvl="0" algn="just"/>
            <a:r>
              <a:rPr lang="en-IN" sz="2800" dirty="0" smtClean="0">
                <a:solidFill>
                  <a:schemeClr val="bg2">
                    <a:lumMod val="50000"/>
                  </a:schemeClr>
                </a:solidFill>
              </a:rPr>
              <a:t>The Act is NOT applicable to </a:t>
            </a:r>
          </a:p>
          <a:p>
            <a:pPr lvl="0" algn="just"/>
            <a:r>
              <a:rPr lang="en-IN" sz="2800" i="1" dirty="0" smtClean="0">
                <a:solidFill>
                  <a:schemeClr val="bg2">
                    <a:lumMod val="50000"/>
                  </a:schemeClr>
                </a:solidFill>
              </a:rPr>
              <a:t>persons appointed on casual or daily rates basis;</a:t>
            </a:r>
            <a:endParaRPr lang="en-US" sz="2800" i="1" dirty="0" smtClean="0">
              <a:solidFill>
                <a:schemeClr val="bg2">
                  <a:lumMod val="50000"/>
                </a:schemeClr>
              </a:solidFill>
            </a:endParaRPr>
          </a:p>
          <a:p>
            <a:pPr lvl="0" algn="just"/>
            <a:r>
              <a:rPr lang="en-IN" sz="2800" i="1" dirty="0" smtClean="0">
                <a:solidFill>
                  <a:schemeClr val="bg2">
                    <a:lumMod val="50000"/>
                  </a:schemeClr>
                </a:solidFill>
              </a:rPr>
              <a:t>persons employed on contract except when the contract provides otherwise;</a:t>
            </a:r>
            <a:endParaRPr lang="en-US" sz="2800" i="1" dirty="0" smtClean="0">
              <a:solidFill>
                <a:schemeClr val="bg2">
                  <a:lumMod val="50000"/>
                </a:schemeClr>
              </a:solidFill>
            </a:endParaRPr>
          </a:p>
          <a:p>
            <a:pPr lvl="0" algn="just"/>
            <a:r>
              <a:rPr lang="en-IN" sz="2800" i="1" dirty="0" smtClean="0">
                <a:solidFill>
                  <a:schemeClr val="bg2">
                    <a:lumMod val="50000"/>
                  </a:schemeClr>
                </a:solidFill>
              </a:rPr>
              <a:t>persons whose terms and conditions of services are regulated by or under  the provisions of the Constitution; and</a:t>
            </a:r>
            <a:endParaRPr lang="en-US" sz="2800" i="1" dirty="0" smtClean="0">
              <a:solidFill>
                <a:schemeClr val="bg2">
                  <a:lumMod val="50000"/>
                </a:schemeClr>
              </a:solidFill>
            </a:endParaRPr>
          </a:p>
          <a:p>
            <a:pPr lvl="0" algn="just"/>
            <a:r>
              <a:rPr lang="en-IN" sz="2800" i="1" dirty="0" smtClean="0">
                <a:solidFill>
                  <a:schemeClr val="bg2">
                    <a:lumMod val="50000"/>
                  </a:schemeClr>
                </a:solidFill>
              </a:rPr>
              <a:t>persons whose terms and conditions of service are regulated by or under the provisions of any law made under the Sixth Schedule to the Constitution </a:t>
            </a:r>
            <a:r>
              <a:rPr lang="en-IN" sz="2800" dirty="0" smtClean="0">
                <a:solidFill>
                  <a:schemeClr val="bg2">
                    <a:lumMod val="50000"/>
                  </a:schemeClr>
                </a:solidFill>
              </a:rPr>
              <a:t>[Sec 2]</a:t>
            </a:r>
            <a:endParaRPr lang="en-US" sz="2800" dirty="0" smtClean="0">
              <a:solidFill>
                <a:schemeClr val="bg2">
                  <a:lumMod val="50000"/>
                </a:schemeClr>
              </a:solidFill>
            </a:endParaRPr>
          </a:p>
          <a:p>
            <a:pPr lvl="0" algn="just"/>
            <a:endParaRPr lang="en-US" sz="2400" dirty="0" smtClean="0">
              <a:solidFill>
                <a:schemeClr val="bg2">
                  <a:lumMod val="50000"/>
                </a:schemeClr>
              </a:solidFill>
            </a:endParaRPr>
          </a:p>
          <a:p>
            <a:pPr lvl="0" algn="just"/>
            <a:endParaRPr lang="en-US" sz="2400" dirty="0" smtClean="0">
              <a:solidFill>
                <a:schemeClr val="bg2">
                  <a:lumMod val="50000"/>
                </a:schemeClr>
              </a:solidFill>
            </a:endParaRPr>
          </a:p>
          <a:p>
            <a:endParaRPr lang="en-US" dirty="0" smtClean="0"/>
          </a:p>
          <a:p>
            <a:pPr lvl="0"/>
            <a:endParaRPr lang="en-US" dirty="0" smtClean="0"/>
          </a:p>
          <a:p>
            <a:endParaRPr lang="en-US" dirty="0" smtClean="0"/>
          </a:p>
        </p:txBody>
      </p:sp>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2820</TotalTime>
  <Words>2398</Words>
  <Application>Microsoft Office PowerPoint</Application>
  <PresentationFormat>On-screen Show (4:3)</PresentationFormat>
  <Paragraphs>344</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Flow</vt:lpstr>
      <vt:lpstr>Slide 1</vt:lpstr>
      <vt:lpstr>OBJECTIVES OF THE ACT</vt:lpstr>
      <vt:lpstr>MAIN FEATURES OF THE ACT</vt:lpstr>
      <vt:lpstr>MAIN FEATURES OF THE ACT</vt:lpstr>
      <vt:lpstr>MAJOR INITIATIVES IN OTHER STATES</vt:lpstr>
      <vt:lpstr>SIGNIFICANCE OF THE ACT</vt:lpstr>
      <vt:lpstr>SIGNIFICANCE OF THE ACT</vt:lpstr>
      <vt:lpstr>EXTENT OF THE ACT</vt:lpstr>
      <vt:lpstr>APPLICABILITY</vt:lpstr>
      <vt:lpstr>NOTIFICATION OF PUBLIC SERVICES</vt:lpstr>
      <vt:lpstr>NOTIFICATION OF PUBLIC SERVICES</vt:lpstr>
      <vt:lpstr>NOTIFICATION OF PUBLIC SERVICES</vt:lpstr>
      <vt:lpstr>DISPLAY OF PUBLIC SERVICES</vt:lpstr>
      <vt:lpstr>Slide 14</vt:lpstr>
      <vt:lpstr>TIME BOUND DELIVERY OF SERVICES</vt:lpstr>
      <vt:lpstr>TIME BOUND DELIVERY OF SERVICES</vt:lpstr>
      <vt:lpstr>RECEIPT OF APPLICATION FOR SERVICES</vt:lpstr>
      <vt:lpstr>Slide 18</vt:lpstr>
      <vt:lpstr>RECEIPT OF APPLICATION FOR SERVICES</vt:lpstr>
      <vt:lpstr>REJECTION OF APPLICATION FOR SERVICES</vt:lpstr>
      <vt:lpstr>Slide 21</vt:lpstr>
      <vt:lpstr>APPELLATE AUTHORITIES</vt:lpstr>
      <vt:lpstr>APPELLATE AUTHORITIES</vt:lpstr>
      <vt:lpstr>FIRST APPEAL</vt:lpstr>
      <vt:lpstr>FIRST APPEAL</vt:lpstr>
      <vt:lpstr>SECOND APPEAL</vt:lpstr>
      <vt:lpstr>SECOND APPEAL</vt:lpstr>
      <vt:lpstr>PROCEDURE FOR DECIDING APPEALS</vt:lpstr>
      <vt:lpstr>PROCEDURE FOR DECIDING APPEALS</vt:lpstr>
      <vt:lpstr>PROCEDURE FOR DECIDING APPEALS</vt:lpstr>
      <vt:lpstr>PENALTY</vt:lpstr>
      <vt:lpstr>PENALTY</vt:lpstr>
      <vt:lpstr>PENALTY</vt:lpstr>
      <vt:lpstr>PENALTY : HEAD OF ACCOUNT</vt:lpstr>
      <vt:lpstr>Slide 35</vt:lpstr>
      <vt:lpstr>Slide 36</vt:lpstr>
      <vt:lpstr>REVISION</vt:lpstr>
      <vt:lpstr>REVISIONAL AUTHORITY</vt:lpstr>
      <vt:lpstr>DISCIPLINARY ACTION</vt:lpstr>
      <vt:lpstr>MISCELLANEOUS PROVISIONS</vt:lpstr>
      <vt:lpstr>CHALLENGES AHEAD</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dscoputre</dc:creator>
  <cp:lastModifiedBy>Asus</cp:lastModifiedBy>
  <cp:revision>679</cp:revision>
  <dcterms:created xsi:type="dcterms:W3CDTF">2012-04-03T15:00:09Z</dcterms:created>
  <dcterms:modified xsi:type="dcterms:W3CDTF">2015-12-14T17:59:53Z</dcterms:modified>
</cp:coreProperties>
</file>